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0"/>
  </p:notesMasterIdLst>
  <p:sldIdLst>
    <p:sldId id="473" r:id="rId5"/>
    <p:sldId id="257" r:id="rId6"/>
    <p:sldId id="416" r:id="rId7"/>
    <p:sldId id="442" r:id="rId8"/>
    <p:sldId id="444" r:id="rId9"/>
    <p:sldId id="445" r:id="rId10"/>
    <p:sldId id="454" r:id="rId11"/>
    <p:sldId id="452" r:id="rId12"/>
    <p:sldId id="428" r:id="rId13"/>
    <p:sldId id="460" r:id="rId14"/>
    <p:sldId id="453" r:id="rId15"/>
    <p:sldId id="423" r:id="rId16"/>
    <p:sldId id="440" r:id="rId17"/>
    <p:sldId id="422" r:id="rId18"/>
    <p:sldId id="455" r:id="rId19"/>
    <p:sldId id="456" r:id="rId20"/>
    <p:sldId id="446" r:id="rId21"/>
    <p:sldId id="450" r:id="rId22"/>
    <p:sldId id="271" r:id="rId23"/>
    <p:sldId id="419" r:id="rId24"/>
    <p:sldId id="449" r:id="rId25"/>
    <p:sldId id="269" r:id="rId26"/>
    <p:sldId id="461" r:id="rId27"/>
    <p:sldId id="418" r:id="rId28"/>
    <p:sldId id="270" r:id="rId29"/>
    <p:sldId id="457" r:id="rId30"/>
    <p:sldId id="448" r:id="rId31"/>
    <p:sldId id="432" r:id="rId32"/>
    <p:sldId id="433" r:id="rId33"/>
    <p:sldId id="436" r:id="rId34"/>
    <p:sldId id="435" r:id="rId35"/>
    <p:sldId id="437" r:id="rId36"/>
    <p:sldId id="439" r:id="rId37"/>
    <p:sldId id="429" r:id="rId38"/>
    <p:sldId id="431"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B2F92"/>
    <a:srgbClr val="8B1C65"/>
    <a:srgbClr val="741C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3DFE09-1E6B-7306-D731-ED767595FFDC}" v="1" dt="2025-09-23T02:02:07.5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58"/>
  </p:normalViewPr>
  <p:slideViewPr>
    <p:cSldViewPr snapToGrid="0">
      <p:cViewPr varScale="1">
        <p:scale>
          <a:sx n="102" d="100"/>
          <a:sy n="102" d="100"/>
        </p:scale>
        <p:origin x="192" y="4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20" Type="http://schemas.openxmlformats.org/officeDocument/2006/relationships/slide" Target="slides/slide16.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A37B0F-3109-4C64-9CED-45D0BDF30BF1}" type="datetimeFigureOut">
              <a:rPr lang="en-AU" smtClean="0"/>
              <a:t>23/9/2025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C0FE74-1387-4C8E-A146-22B8F4FAF561}" type="slidenum">
              <a:rPr lang="en-AU" smtClean="0"/>
              <a:t>‹#›</a:t>
            </a:fld>
            <a:endParaRPr lang="en-AU"/>
          </a:p>
        </p:txBody>
      </p:sp>
    </p:spTree>
    <p:extLst>
      <p:ext uri="{BB962C8B-B14F-4D97-AF65-F5344CB8AC3E}">
        <p14:creationId xmlns:p14="http://schemas.microsoft.com/office/powerpoint/2010/main" val="11582966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B2966580-C4A4-4474-8AA5-31338286C484}" type="slidenum">
              <a:rPr lang="en-AU" smtClean="0"/>
              <a:t>2</a:t>
            </a:fld>
            <a:endParaRPr lang="en-AU"/>
          </a:p>
        </p:txBody>
      </p:sp>
      <p:sp>
        <p:nvSpPr>
          <p:cNvPr id="5" name="Header Placeholder 4">
            <a:extLst>
              <a:ext uri="{FF2B5EF4-FFF2-40B4-BE49-F238E27FC236}">
                <a16:creationId xmlns:a16="http://schemas.microsoft.com/office/drawing/2014/main" id="{0B00E355-88CE-90DE-A2B5-095E18FB0159}"/>
              </a:ext>
            </a:extLst>
          </p:cNvPr>
          <p:cNvSpPr>
            <a:spLocks noGrp="1"/>
          </p:cNvSpPr>
          <p:nvPr>
            <p:ph type="hdr" sz="quarter"/>
          </p:nvPr>
        </p:nvSpPr>
        <p:spPr/>
        <p:txBody>
          <a:bodyPr/>
          <a:lstStyle/>
          <a:p>
            <a:endParaRPr lang="en-AU"/>
          </a:p>
        </p:txBody>
      </p:sp>
    </p:spTree>
    <p:extLst>
      <p:ext uri="{BB962C8B-B14F-4D97-AF65-F5344CB8AC3E}">
        <p14:creationId xmlns:p14="http://schemas.microsoft.com/office/powerpoint/2010/main" val="15591578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Discussion question:</a:t>
            </a:r>
          </a:p>
          <a:p>
            <a:pPr marL="171450" indent="-171450">
              <a:buFont typeface="Arial" panose="020B0604020202020204" pitchFamily="34" charset="0"/>
              <a:buChar char="•"/>
            </a:pPr>
            <a:r>
              <a:rPr lang="en-US"/>
              <a:t>Does anyone have a support worker who takes them places?</a:t>
            </a:r>
            <a:endParaRPr lang="en-AU"/>
          </a:p>
          <a:p>
            <a:endParaRPr lang="en-AU"/>
          </a:p>
        </p:txBody>
      </p:sp>
      <p:sp>
        <p:nvSpPr>
          <p:cNvPr id="4" name="Slide Number Placeholder 3"/>
          <p:cNvSpPr>
            <a:spLocks noGrp="1"/>
          </p:cNvSpPr>
          <p:nvPr>
            <p:ph type="sldNum" sz="quarter" idx="5"/>
          </p:nvPr>
        </p:nvSpPr>
        <p:spPr/>
        <p:txBody>
          <a:bodyPr/>
          <a:lstStyle/>
          <a:p>
            <a:fld id="{52C0FE74-1387-4C8E-A146-22B8F4FAF561}" type="slidenum">
              <a:rPr lang="en-AU" smtClean="0"/>
              <a:t>11</a:t>
            </a:fld>
            <a:endParaRPr lang="en-AU"/>
          </a:p>
        </p:txBody>
      </p:sp>
    </p:spTree>
    <p:extLst>
      <p:ext uri="{BB962C8B-B14F-4D97-AF65-F5344CB8AC3E}">
        <p14:creationId xmlns:p14="http://schemas.microsoft.com/office/powerpoint/2010/main" val="2380416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a:t>After this slide: We are now going to watch a video that is called “</a:t>
            </a:r>
            <a:r>
              <a:rPr lang="en-US" b="1">
                <a:latin typeface="Calibri" panose="020F0502020204030204" pitchFamily="34" charset="0"/>
                <a:ea typeface="Calibri" panose="020F0502020204030204" pitchFamily="34" charset="0"/>
                <a:cs typeface="Calibri" panose="020F0502020204030204" pitchFamily="34" charset="0"/>
              </a:rPr>
              <a:t>Catching public transport to meet a friend.”</a:t>
            </a:r>
            <a:endParaRPr lang="en-AU"/>
          </a:p>
          <a:p>
            <a:endParaRPr lang="en-AU"/>
          </a:p>
        </p:txBody>
      </p:sp>
      <p:sp>
        <p:nvSpPr>
          <p:cNvPr id="4" name="Slide Number Placeholder 3"/>
          <p:cNvSpPr>
            <a:spLocks noGrp="1"/>
          </p:cNvSpPr>
          <p:nvPr>
            <p:ph type="sldNum" sz="quarter" idx="5"/>
          </p:nvPr>
        </p:nvSpPr>
        <p:spPr/>
        <p:txBody>
          <a:bodyPr/>
          <a:lstStyle/>
          <a:p>
            <a:fld id="{52C0FE74-1387-4C8E-A146-22B8F4FAF561}" type="slidenum">
              <a:rPr lang="en-AU" smtClean="0"/>
              <a:t>13</a:t>
            </a:fld>
            <a:endParaRPr lang="en-AU"/>
          </a:p>
        </p:txBody>
      </p:sp>
    </p:spTree>
    <p:extLst>
      <p:ext uri="{BB962C8B-B14F-4D97-AF65-F5344CB8AC3E}">
        <p14:creationId xmlns:p14="http://schemas.microsoft.com/office/powerpoint/2010/main" val="27099486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Video: Catching public transport to meet a friend</a:t>
            </a:r>
          </a:p>
          <a:p>
            <a:endParaRPr lang="en-AU" dirty="0"/>
          </a:p>
          <a:p>
            <a:r>
              <a:rPr lang="en-AU" dirty="0"/>
              <a:t>Key messages in this video: </a:t>
            </a:r>
          </a:p>
          <a:p>
            <a:pPr marL="171450" indent="-171450">
              <a:buFont typeface="Arial" panose="020B0604020202020204" pitchFamily="34" charset="0"/>
              <a:buChar char="•"/>
            </a:pPr>
            <a:r>
              <a:rPr lang="en-AU" dirty="0"/>
              <a:t>Spending time together is important to grow a friendship</a:t>
            </a:r>
          </a:p>
          <a:p>
            <a:pPr marL="171450" indent="-171450">
              <a:buFont typeface="Arial" panose="020B0604020202020204" pitchFamily="34" charset="0"/>
              <a:buChar char="•"/>
            </a:pPr>
            <a:r>
              <a:rPr lang="en-US" dirty="0"/>
              <a:t>Catching public transport is a good way to meet up with friends.</a:t>
            </a:r>
          </a:p>
          <a:p>
            <a:pPr marL="171450" indent="-171450">
              <a:buFont typeface="Arial" panose="020B0604020202020204" pitchFamily="34" charset="0"/>
              <a:buChar char="•"/>
            </a:pPr>
            <a:r>
              <a:rPr lang="en-US" dirty="0"/>
              <a:t>There are workers to assist at train stations. They can help you take the right train and get off at the right place. </a:t>
            </a:r>
          </a:p>
          <a:p>
            <a:pPr marL="171450" indent="-171450">
              <a:buFont typeface="Arial" panose="020B0604020202020204" pitchFamily="34" charset="0"/>
              <a:buChar char="•"/>
            </a:pPr>
            <a:r>
              <a:rPr lang="en-US" dirty="0"/>
              <a:t>There are apps to help you plan a journey and use transport.</a:t>
            </a:r>
            <a:endParaRPr lang="en-AU" dirty="0"/>
          </a:p>
          <a:p>
            <a:endParaRPr lang="en-US" dirty="0"/>
          </a:p>
          <a:p>
            <a:r>
              <a:rPr lang="en-US" dirty="0"/>
              <a:t>Link to access the video: </a:t>
            </a:r>
          </a:p>
          <a:p>
            <a:r>
              <a:rPr lang="en-AU" dirty="0"/>
              <a:t>https://ddwa.org.au/online-learning-directory/the-friendship-project/</a:t>
            </a:r>
          </a:p>
        </p:txBody>
      </p:sp>
      <p:sp>
        <p:nvSpPr>
          <p:cNvPr id="4" name="Slide Number Placeholder 3"/>
          <p:cNvSpPr>
            <a:spLocks noGrp="1"/>
          </p:cNvSpPr>
          <p:nvPr>
            <p:ph type="sldNum" sz="quarter" idx="5"/>
          </p:nvPr>
        </p:nvSpPr>
        <p:spPr/>
        <p:txBody>
          <a:bodyPr/>
          <a:lstStyle/>
          <a:p>
            <a:fld id="{1DB54F53-3C57-427A-A0EE-3CEE6886DE29}" type="slidenum">
              <a:rPr lang="en-AU" smtClean="0"/>
              <a:t>14</a:t>
            </a:fld>
            <a:endParaRPr lang="en-AU"/>
          </a:p>
        </p:txBody>
      </p:sp>
    </p:spTree>
    <p:extLst>
      <p:ext uri="{BB962C8B-B14F-4D97-AF65-F5344CB8AC3E}">
        <p14:creationId xmlns:p14="http://schemas.microsoft.com/office/powerpoint/2010/main" val="34973288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Discussion question:</a:t>
            </a:r>
          </a:p>
          <a:p>
            <a:pPr marL="171450" indent="-171450">
              <a:buFont typeface="Arial" panose="020B0604020202020204" pitchFamily="34" charset="0"/>
              <a:buChar char="•"/>
            </a:pPr>
            <a:r>
              <a:rPr lang="en-US"/>
              <a:t>Has anyone ever heard or used the </a:t>
            </a:r>
            <a:r>
              <a:rPr lang="en-US" err="1"/>
              <a:t>Transperth</a:t>
            </a:r>
            <a:r>
              <a:rPr lang="en-US"/>
              <a:t> Special Assistance Line before?</a:t>
            </a:r>
          </a:p>
          <a:p>
            <a:pPr marL="171450" indent="-171450">
              <a:buFont typeface="Arial" panose="020B0604020202020204" pitchFamily="34" charset="0"/>
              <a:buChar char="•"/>
            </a:pPr>
            <a:r>
              <a:rPr lang="en-US"/>
              <a:t>Does anyone want to try it after watching that video?</a:t>
            </a:r>
          </a:p>
          <a:p>
            <a:pPr marL="171450" indent="-171450">
              <a:buFont typeface="Arial" panose="020B0604020202020204" pitchFamily="34" charset="0"/>
              <a:buChar char="•"/>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You can find more information about the </a:t>
            </a:r>
            <a:r>
              <a:rPr lang="en-US" err="1"/>
              <a:t>Transperth</a:t>
            </a:r>
            <a:r>
              <a:rPr lang="en-US"/>
              <a:t> Special Assistance line here https://getonboard.transperth.wa.gov.au/Parents/Special-Assistance</a:t>
            </a:r>
          </a:p>
          <a:p>
            <a:endParaRPr lang="en-AU"/>
          </a:p>
        </p:txBody>
      </p:sp>
      <p:sp>
        <p:nvSpPr>
          <p:cNvPr id="4" name="Slide Number Placeholder 3"/>
          <p:cNvSpPr>
            <a:spLocks noGrp="1"/>
          </p:cNvSpPr>
          <p:nvPr>
            <p:ph type="sldNum" sz="quarter" idx="5"/>
          </p:nvPr>
        </p:nvSpPr>
        <p:spPr/>
        <p:txBody>
          <a:bodyPr/>
          <a:lstStyle/>
          <a:p>
            <a:fld id="{52C0FE74-1387-4C8E-A146-22B8F4FAF561}" type="slidenum">
              <a:rPr lang="en-AU" smtClean="0"/>
              <a:t>15</a:t>
            </a:fld>
            <a:endParaRPr lang="en-AU"/>
          </a:p>
        </p:txBody>
      </p:sp>
    </p:spTree>
    <p:extLst>
      <p:ext uri="{BB962C8B-B14F-4D97-AF65-F5344CB8AC3E}">
        <p14:creationId xmlns:p14="http://schemas.microsoft.com/office/powerpoint/2010/main" val="1253763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a:t>Mainly used on the bus but also could be used on the train if you need to communicate that you need help with something.</a:t>
            </a:r>
          </a:p>
          <a:p>
            <a:endParaRPr lang="en-AU"/>
          </a:p>
        </p:txBody>
      </p:sp>
      <p:sp>
        <p:nvSpPr>
          <p:cNvPr id="4" name="Slide Number Placeholder 3"/>
          <p:cNvSpPr>
            <a:spLocks noGrp="1"/>
          </p:cNvSpPr>
          <p:nvPr>
            <p:ph type="sldNum" sz="quarter" idx="5"/>
          </p:nvPr>
        </p:nvSpPr>
        <p:spPr/>
        <p:txBody>
          <a:bodyPr/>
          <a:lstStyle/>
          <a:p>
            <a:fld id="{52C0FE74-1387-4C8E-A146-22B8F4FAF561}" type="slidenum">
              <a:rPr lang="en-AU" smtClean="0"/>
              <a:t>16</a:t>
            </a:fld>
            <a:endParaRPr lang="en-AU"/>
          </a:p>
        </p:txBody>
      </p:sp>
    </p:spTree>
    <p:extLst>
      <p:ext uri="{BB962C8B-B14F-4D97-AF65-F5344CB8AC3E}">
        <p14:creationId xmlns:p14="http://schemas.microsoft.com/office/powerpoint/2010/main" val="1088875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You might like to use a friendship planner - displayed on the next slide.</a:t>
            </a:r>
            <a:endParaRPr lang="en-AU"/>
          </a:p>
        </p:txBody>
      </p:sp>
      <p:sp>
        <p:nvSpPr>
          <p:cNvPr id="4" name="Slide Number Placeholder 3"/>
          <p:cNvSpPr>
            <a:spLocks noGrp="1"/>
          </p:cNvSpPr>
          <p:nvPr>
            <p:ph type="sldNum" sz="quarter" idx="5"/>
          </p:nvPr>
        </p:nvSpPr>
        <p:spPr/>
        <p:txBody>
          <a:bodyPr/>
          <a:lstStyle/>
          <a:p>
            <a:fld id="{8A66C4BC-6322-40F6-868E-E68B3FAF5B96}" type="slidenum">
              <a:rPr lang="en-AU" smtClean="0"/>
              <a:t>18</a:t>
            </a:fld>
            <a:endParaRPr lang="en-AU"/>
          </a:p>
        </p:txBody>
      </p:sp>
    </p:spTree>
    <p:extLst>
      <p:ext uri="{BB962C8B-B14F-4D97-AF65-F5344CB8AC3E}">
        <p14:creationId xmlns:p14="http://schemas.microsoft.com/office/powerpoint/2010/main" val="32080601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Go through the Friendship Planner with the students to break down the activity and what needs to be considered when </a:t>
            </a:r>
            <a:r>
              <a:rPr lang="en-US" err="1"/>
              <a:t>organising</a:t>
            </a:r>
            <a:r>
              <a:rPr lang="en-US"/>
              <a:t> a catch up.</a:t>
            </a:r>
          </a:p>
          <a:p>
            <a:pPr marL="0" indent="0">
              <a:buFont typeface="Arial" panose="020B0604020202020204" pitchFamily="34" charset="0"/>
              <a:buNone/>
            </a:pPr>
            <a:endParaRPr lang="en-US"/>
          </a:p>
          <a:p>
            <a:pPr marL="0" indent="0">
              <a:buFont typeface="Arial" panose="020B0604020202020204" pitchFamily="34" charset="0"/>
              <a:buNone/>
            </a:pPr>
            <a:r>
              <a:rPr lang="en-US" b="1"/>
              <a:t>There is a blank Friendship Planner on the next slide, it is also displayed in the students' booklets on page 53.</a:t>
            </a:r>
            <a:endParaRPr lang="en-AU" b="1"/>
          </a:p>
        </p:txBody>
      </p:sp>
      <p:sp>
        <p:nvSpPr>
          <p:cNvPr id="4" name="Slide Number Placeholder 3"/>
          <p:cNvSpPr>
            <a:spLocks noGrp="1"/>
          </p:cNvSpPr>
          <p:nvPr>
            <p:ph type="sldNum" sz="quarter" idx="5"/>
          </p:nvPr>
        </p:nvSpPr>
        <p:spPr/>
        <p:txBody>
          <a:bodyPr/>
          <a:lstStyle/>
          <a:p>
            <a:fld id="{52C0FE74-1387-4C8E-A146-22B8F4FAF561}" type="slidenum">
              <a:rPr lang="en-AU" smtClean="0"/>
              <a:t>19</a:t>
            </a:fld>
            <a:endParaRPr lang="en-AU"/>
          </a:p>
        </p:txBody>
      </p:sp>
    </p:spTree>
    <p:extLst>
      <p:ext uri="{BB962C8B-B14F-4D97-AF65-F5344CB8AC3E}">
        <p14:creationId xmlns:p14="http://schemas.microsoft.com/office/powerpoint/2010/main" val="5208424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Students can use this the next time that they are arranging a catch up with a friend – you could get the students to fill it out during class time.</a:t>
            </a:r>
            <a:endParaRPr lang="en-AU"/>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B2966580-C4A4-4474-8AA5-31338286C484}" type="slidenum">
              <a:rPr lang="en-AU" smtClean="0"/>
              <a:t>20</a:t>
            </a:fld>
            <a:endParaRPr lang="en-AU"/>
          </a:p>
        </p:txBody>
      </p:sp>
    </p:spTree>
    <p:extLst>
      <p:ext uri="{BB962C8B-B14F-4D97-AF65-F5344CB8AC3E}">
        <p14:creationId xmlns:p14="http://schemas.microsoft.com/office/powerpoint/2010/main" val="13095144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ea typeface="Calibri"/>
                <a:cs typeface="Calibri"/>
              </a:rPr>
              <a:t>Whole group activity</a:t>
            </a:r>
          </a:p>
          <a:p>
            <a:pPr marL="171450" indent="-171450">
              <a:buFont typeface="Arial" panose="020B0604020202020204" pitchFamily="34" charset="0"/>
              <a:buChar char="•"/>
            </a:pPr>
            <a:r>
              <a:rPr lang="en-US">
                <a:ea typeface="Calibri"/>
                <a:cs typeface="Calibri"/>
              </a:rPr>
              <a:t>Use a whiteboard to write down students' ideas </a:t>
            </a:r>
          </a:p>
          <a:p>
            <a:pPr marL="171450" indent="-171450">
              <a:buFont typeface="Arial" panose="020B0604020202020204" pitchFamily="34" charset="0"/>
              <a:buChar char="•"/>
            </a:pPr>
            <a:r>
              <a:rPr lang="en-US">
                <a:ea typeface="Calibri"/>
                <a:cs typeface="Calibri"/>
              </a:rPr>
              <a:t>Get them to think about what they need to bring, for example, if they are catching public transport, they need to bring their smart rider </a:t>
            </a:r>
          </a:p>
          <a:p>
            <a:pPr marL="171450" indent="-171450">
              <a:buFont typeface="Arial" panose="020B0604020202020204" pitchFamily="34" charset="0"/>
              <a:buChar char="•"/>
            </a:pPr>
            <a:endParaRPr lang="en-US">
              <a:ea typeface="Calibri"/>
              <a:cs typeface="Calibri"/>
            </a:endParaRPr>
          </a:p>
          <a:p>
            <a:pPr marL="0" indent="0">
              <a:buFont typeface="Arial" panose="020B0604020202020204" pitchFamily="34" charset="0"/>
              <a:buNone/>
            </a:pPr>
            <a:r>
              <a:rPr lang="en-AU">
                <a:ea typeface="Calibri" panose="020F0502020204030204"/>
                <a:cs typeface="Calibri" panose="020F0502020204030204"/>
              </a:rPr>
              <a:t>Example</a:t>
            </a:r>
          </a:p>
          <a:p>
            <a:pPr marL="171450" indent="-171450">
              <a:buFont typeface="Arial" panose="020B0604020202020204" pitchFamily="34" charset="0"/>
              <a:buChar char="•"/>
            </a:pPr>
            <a:r>
              <a:rPr lang="en-AU">
                <a:ea typeface="Calibri" panose="020F0502020204030204"/>
                <a:cs typeface="Calibri" panose="020F0502020204030204"/>
              </a:rPr>
              <a:t>A place to meet – Hillary’s Boat Harbour </a:t>
            </a:r>
          </a:p>
          <a:p>
            <a:pPr marL="171450" indent="-171450">
              <a:buFont typeface="Arial" panose="020B0604020202020204" pitchFamily="34" charset="0"/>
              <a:buChar char="•"/>
            </a:pPr>
            <a:r>
              <a:rPr lang="en-AU">
                <a:ea typeface="Calibri" panose="020F0502020204030204"/>
                <a:cs typeface="Calibri" panose="020F0502020204030204"/>
              </a:rPr>
              <a:t>A way to get there – Organise a life with my support worker, ask if my friend would like us to pick them up on the way</a:t>
            </a:r>
          </a:p>
          <a:p>
            <a:pPr marL="171450" indent="-171450">
              <a:buFont typeface="Arial" panose="020B0604020202020204" pitchFamily="34" charset="0"/>
              <a:buChar char="•"/>
            </a:pPr>
            <a:r>
              <a:rPr lang="en-AU">
                <a:ea typeface="Calibri" panose="020F0502020204030204"/>
                <a:cs typeface="Calibri" panose="020F0502020204030204"/>
              </a:rPr>
              <a:t>How do you invite others? – Over the phone, message into the group chat to see who is free and arrange a time to meet up</a:t>
            </a:r>
          </a:p>
          <a:p>
            <a:pPr marL="171450" indent="-171450">
              <a:buFont typeface="Arial" panose="020B0604020202020204" pitchFamily="34" charset="0"/>
              <a:buChar char="•"/>
            </a:pPr>
            <a:r>
              <a:rPr lang="en-AU">
                <a:ea typeface="Calibri" panose="020F0502020204030204"/>
                <a:cs typeface="Calibri" panose="020F0502020204030204"/>
              </a:rPr>
              <a:t>Will there be food there? – Yes, there are lots of food options at Hillary’s Marina, such as restaurants and take-away food vendors.</a:t>
            </a:r>
          </a:p>
          <a:p>
            <a:pPr marL="171450" indent="-171450">
              <a:buFont typeface="Arial" panose="020B0604020202020204" pitchFamily="34" charset="0"/>
              <a:buChar char="•"/>
            </a:pPr>
            <a:endParaRPr lang="en-AU">
              <a:ea typeface="Calibri" panose="020F0502020204030204"/>
              <a:cs typeface="Calibri" panose="020F0502020204030204"/>
            </a:endParaRPr>
          </a:p>
          <a:p>
            <a:pPr marL="0" indent="0">
              <a:buFont typeface="Arial" panose="020B0604020202020204" pitchFamily="34" charset="0"/>
              <a:buNone/>
            </a:pPr>
            <a:r>
              <a:rPr lang="en-AU">
                <a:ea typeface="Calibri" panose="020F0502020204030204"/>
                <a:cs typeface="Calibri" panose="020F0502020204030204"/>
              </a:rPr>
              <a:t>You could also divide the students up into groups and get them to complete it independently before sharing their ideas with the whole group.</a:t>
            </a:r>
            <a:endParaRPr lang="en-US">
              <a:ea typeface="Calibri"/>
              <a:cs typeface="Calibri"/>
            </a:endParaRPr>
          </a:p>
          <a:p>
            <a:endParaRPr lang="en-AU">
              <a:ea typeface="Calibri" panose="020F0502020204030204"/>
              <a:cs typeface="Calibri" panose="020F0502020204030204"/>
            </a:endParaRPr>
          </a:p>
          <a:p>
            <a:r>
              <a:rPr lang="en-AU" b="1">
                <a:ea typeface="Calibri" panose="020F0502020204030204"/>
                <a:cs typeface="Calibri" panose="020F0502020204030204"/>
              </a:rPr>
              <a:t>More questions on the next slide.</a:t>
            </a:r>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B2966580-C4A4-4474-8AA5-31338286C484}" type="slidenum">
              <a:rPr lang="en-AU" smtClean="0"/>
              <a:t>22</a:t>
            </a:fld>
            <a:endParaRPr lang="en-AU"/>
          </a:p>
        </p:txBody>
      </p:sp>
    </p:spTree>
    <p:extLst>
      <p:ext uri="{BB962C8B-B14F-4D97-AF65-F5344CB8AC3E}">
        <p14:creationId xmlns:p14="http://schemas.microsoft.com/office/powerpoint/2010/main" val="2458587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97965A-9531-6147-5DE4-5C18980943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CE3958-5383-75D9-D4A1-FD62F1AD4F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AE5B49-7197-1D1B-7850-A451B42FBD9F}"/>
              </a:ext>
            </a:extLst>
          </p:cNvPr>
          <p:cNvSpPr>
            <a:spLocks noGrp="1"/>
          </p:cNvSpPr>
          <p:nvPr>
            <p:ph type="body" idx="1"/>
          </p:nvPr>
        </p:nvSpPr>
        <p:spPr/>
        <p:txBody>
          <a:bodyPr/>
          <a:lstStyle/>
          <a:p>
            <a:pPr marL="171450" indent="-171450">
              <a:buFont typeface="Arial" panose="020B0604020202020204" pitchFamily="34" charset="0"/>
              <a:buChar char="•"/>
            </a:pPr>
            <a:r>
              <a:rPr lang="en-AU">
                <a:ea typeface="Calibri" panose="020F0502020204030204"/>
                <a:cs typeface="Calibri" panose="020F0502020204030204"/>
              </a:rPr>
              <a:t>Do you need any money for the activity? – Yes, we will need to bring money to be able to buy some food.</a:t>
            </a:r>
          </a:p>
          <a:p>
            <a:pPr marL="171450" indent="-171450">
              <a:buFont typeface="Arial" panose="020B0604020202020204" pitchFamily="34" charset="0"/>
              <a:buChar char="•"/>
            </a:pPr>
            <a:r>
              <a:rPr lang="en-AU">
                <a:ea typeface="Calibri" panose="020F0502020204030204"/>
                <a:cs typeface="Calibri" panose="020F0502020204030204"/>
              </a:rPr>
              <a:t>Who can help make it happen? – Your parent/career or support worker can help make it happen. They can help you to organise the outing and make sure that you have all the details sorted out.</a:t>
            </a:r>
          </a:p>
          <a:p>
            <a:endParaRPr lang="en-AU">
              <a:ea typeface="Calibri" panose="020F0502020204030204"/>
              <a:cs typeface="Calibri" panose="020F0502020204030204"/>
            </a:endParaRPr>
          </a:p>
        </p:txBody>
      </p:sp>
      <p:sp>
        <p:nvSpPr>
          <p:cNvPr id="4" name="Header Placeholder 3">
            <a:extLst>
              <a:ext uri="{FF2B5EF4-FFF2-40B4-BE49-F238E27FC236}">
                <a16:creationId xmlns:a16="http://schemas.microsoft.com/office/drawing/2014/main" id="{CC8B6AC6-D101-4794-E99B-0A7E7787674F}"/>
              </a:ext>
            </a:extLst>
          </p:cNvPr>
          <p:cNvSpPr>
            <a:spLocks noGrp="1"/>
          </p:cNvSpPr>
          <p:nvPr>
            <p:ph type="hdr" sz="quarter"/>
          </p:nvPr>
        </p:nvSpPr>
        <p:spPr/>
        <p:txBody>
          <a:bodyPr/>
          <a:lstStyle/>
          <a:p>
            <a:endParaRPr lang="en-AU"/>
          </a:p>
        </p:txBody>
      </p:sp>
      <p:sp>
        <p:nvSpPr>
          <p:cNvPr id="5" name="Slide Number Placeholder 4">
            <a:extLst>
              <a:ext uri="{FF2B5EF4-FFF2-40B4-BE49-F238E27FC236}">
                <a16:creationId xmlns:a16="http://schemas.microsoft.com/office/drawing/2014/main" id="{D49229F5-6574-7FFB-640B-6E7730446742}"/>
              </a:ext>
            </a:extLst>
          </p:cNvPr>
          <p:cNvSpPr>
            <a:spLocks noGrp="1"/>
          </p:cNvSpPr>
          <p:nvPr>
            <p:ph type="sldNum" sz="quarter" idx="5"/>
          </p:nvPr>
        </p:nvSpPr>
        <p:spPr/>
        <p:txBody>
          <a:bodyPr/>
          <a:lstStyle/>
          <a:p>
            <a:fld id="{B2966580-C4A4-4474-8AA5-31338286C484}" type="slidenum">
              <a:rPr lang="en-AU" smtClean="0"/>
              <a:t>23</a:t>
            </a:fld>
            <a:endParaRPr lang="en-AU"/>
          </a:p>
        </p:txBody>
      </p:sp>
    </p:spTree>
    <p:extLst>
      <p:ext uri="{BB962C8B-B14F-4D97-AF65-F5344CB8AC3E}">
        <p14:creationId xmlns:p14="http://schemas.microsoft.com/office/powerpoint/2010/main" val="4266367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Arial" panose="020B0604020202020204" pitchFamily="34" charset="0"/>
              </a:rPr>
              <a:t>DDWA- Supporting people with developmental disabilities and their families since 1985</a:t>
            </a:r>
          </a:p>
          <a:p>
            <a:endParaRPr lang="en-US">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B2966580-C4A4-4474-8AA5-31338286C484}" type="slidenum">
              <a:rPr lang="en-AU" smtClean="0"/>
              <a:t>3</a:t>
            </a:fld>
            <a:endParaRPr lang="en-AU"/>
          </a:p>
        </p:txBody>
      </p:sp>
    </p:spTree>
    <p:extLst>
      <p:ext uri="{BB962C8B-B14F-4D97-AF65-F5344CB8AC3E}">
        <p14:creationId xmlns:p14="http://schemas.microsoft.com/office/powerpoint/2010/main" val="16801892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There is an example of a weekly plan on the next slide. </a:t>
            </a:r>
            <a:endParaRPr lang="en-AU"/>
          </a:p>
          <a:p>
            <a:endParaRPr lang="en-AU"/>
          </a:p>
        </p:txBody>
      </p:sp>
      <p:sp>
        <p:nvSpPr>
          <p:cNvPr id="4" name="Slide Number Placeholder 3"/>
          <p:cNvSpPr>
            <a:spLocks noGrp="1"/>
          </p:cNvSpPr>
          <p:nvPr>
            <p:ph type="sldNum" sz="quarter" idx="5"/>
          </p:nvPr>
        </p:nvSpPr>
        <p:spPr/>
        <p:txBody>
          <a:bodyPr/>
          <a:lstStyle/>
          <a:p>
            <a:fld id="{52C0FE74-1387-4C8E-A146-22B8F4FAF561}" type="slidenum">
              <a:rPr lang="en-AU" smtClean="0"/>
              <a:t>24</a:t>
            </a:fld>
            <a:endParaRPr lang="en-AU"/>
          </a:p>
        </p:txBody>
      </p:sp>
    </p:spTree>
    <p:extLst>
      <p:ext uri="{BB962C8B-B14F-4D97-AF65-F5344CB8AC3E}">
        <p14:creationId xmlns:p14="http://schemas.microsoft.com/office/powerpoint/2010/main" val="27006026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ea typeface="Calibri"/>
                <a:cs typeface="Calibri"/>
              </a:rPr>
              <a:t>Read through the example weekly plan, get the students to start thinking about how they can adapt it to fit in with their schedule.</a:t>
            </a:r>
          </a:p>
          <a:p>
            <a:pPr marL="171450" indent="-171450">
              <a:buFont typeface="Arial" panose="020B0604020202020204" pitchFamily="34" charset="0"/>
              <a:buChar char="•"/>
            </a:pPr>
            <a:r>
              <a:rPr lang="en-US">
                <a:ea typeface="Calibri"/>
                <a:cs typeface="Calibri"/>
              </a:rPr>
              <a:t>Ask the students “Where is there a gap in this weekly plan to meet up with a friend?”</a:t>
            </a:r>
          </a:p>
          <a:p>
            <a:endParaRPr lang="en-US">
              <a:ea typeface="Calibri"/>
              <a:cs typeface="Calibri"/>
            </a:endParaRPr>
          </a:p>
          <a:p>
            <a:r>
              <a:rPr lang="en-US">
                <a:ea typeface="Calibri"/>
                <a:cs typeface="Calibri"/>
              </a:rPr>
              <a:t>Discussion Question:</a:t>
            </a:r>
          </a:p>
          <a:p>
            <a:pPr marL="171450" indent="-171450">
              <a:buFont typeface="Arial" panose="020B0604020202020204" pitchFamily="34" charset="0"/>
              <a:buChar char="•"/>
            </a:pPr>
            <a:r>
              <a:rPr lang="en-US">
                <a:ea typeface="Calibri"/>
                <a:cs typeface="Calibri"/>
              </a:rPr>
              <a:t>Where are some places that we can find out what activities are being offered in our community?</a:t>
            </a:r>
          </a:p>
          <a:p>
            <a:pPr marL="171450" indent="-171450">
              <a:buFont typeface="Arial" panose="020B0604020202020204" pitchFamily="34" charset="0"/>
              <a:buChar char="•"/>
            </a:pPr>
            <a:endParaRPr lang="en-US">
              <a:ea typeface="Calibri"/>
              <a:cs typeface="Calibri"/>
            </a:endParaRPr>
          </a:p>
          <a:p>
            <a:pPr marL="0" indent="0">
              <a:buFont typeface="Arial" panose="020B0604020202020204" pitchFamily="34" charset="0"/>
              <a:buNone/>
            </a:pPr>
            <a:r>
              <a:rPr lang="en-US">
                <a:ea typeface="Calibri"/>
                <a:cs typeface="Calibri"/>
              </a:rPr>
              <a:t>Some answers can include:</a:t>
            </a:r>
          </a:p>
          <a:p>
            <a:pPr marL="171450" indent="-171450">
              <a:buFont typeface="Arial" panose="020B0604020202020204" pitchFamily="34" charset="0"/>
              <a:buChar char="•"/>
            </a:pPr>
            <a:r>
              <a:rPr lang="en-US">
                <a:ea typeface="Calibri"/>
                <a:cs typeface="Calibri"/>
              </a:rPr>
              <a:t>Local council website – search for their ‘event planner’ (we will talk more about local councils later)</a:t>
            </a:r>
          </a:p>
          <a:p>
            <a:pPr marL="171450" indent="-171450">
              <a:buFont typeface="Arial" panose="020B0604020202020204" pitchFamily="34" charset="0"/>
              <a:buChar char="•"/>
            </a:pPr>
            <a:r>
              <a:rPr lang="en-US">
                <a:ea typeface="Calibri"/>
                <a:cs typeface="Calibri"/>
              </a:rPr>
              <a:t>Facebook/social media </a:t>
            </a:r>
          </a:p>
          <a:p>
            <a:pPr marL="171450" indent="-171450">
              <a:buFont typeface="Arial" panose="020B0604020202020204" pitchFamily="34" charset="0"/>
              <a:buChar char="•"/>
            </a:pPr>
            <a:r>
              <a:rPr lang="en-US">
                <a:ea typeface="Calibri"/>
                <a:cs typeface="Calibri"/>
              </a:rPr>
              <a:t>Word of mouth (through friends and family)</a:t>
            </a:r>
          </a:p>
          <a:p>
            <a:pPr marL="171450" indent="-171450">
              <a:buFont typeface="Arial" panose="020B0604020202020204" pitchFamily="34" charset="0"/>
              <a:buChar char="•"/>
            </a:pPr>
            <a:r>
              <a:rPr lang="en-US">
                <a:ea typeface="Calibri"/>
                <a:cs typeface="Calibri"/>
              </a:rPr>
              <a:t>Google search e.g. if you are interested in joining a yoga class you could search ‘free yoga in Perth’.</a:t>
            </a:r>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B2966580-C4A4-4474-8AA5-31338286C484}" type="slidenum">
              <a:rPr lang="en-AU" smtClean="0"/>
              <a:t>25</a:t>
            </a:fld>
            <a:endParaRPr lang="en-AU"/>
          </a:p>
        </p:txBody>
      </p:sp>
    </p:spTree>
    <p:extLst>
      <p:ext uri="{BB962C8B-B14F-4D97-AF65-F5344CB8AC3E}">
        <p14:creationId xmlns:p14="http://schemas.microsoft.com/office/powerpoint/2010/main" val="23586322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Discussion question:</a:t>
            </a:r>
          </a:p>
          <a:p>
            <a:pPr marL="171450" indent="-171450">
              <a:buFont typeface="Arial" panose="020B0604020202020204" pitchFamily="34" charset="0"/>
              <a:buChar char="•"/>
            </a:pPr>
            <a:r>
              <a:rPr lang="en-US">
                <a:ea typeface="Calibri"/>
                <a:cs typeface="Calibri"/>
              </a:rPr>
              <a:t>Where are some places that we can find out what activities that are being offered in our community?</a:t>
            </a:r>
          </a:p>
          <a:p>
            <a:pPr marL="171450" indent="-171450">
              <a:buFont typeface="Arial" panose="020B0604020202020204" pitchFamily="34" charset="0"/>
              <a:buChar char="•"/>
            </a:pPr>
            <a:endParaRPr lang="en-US">
              <a:ea typeface="Calibri"/>
              <a:cs typeface="Calibri"/>
            </a:endParaRPr>
          </a:p>
          <a:p>
            <a:pPr marL="171450" indent="-171450">
              <a:buFont typeface="Arial" panose="020B0604020202020204" pitchFamily="34" charset="0"/>
              <a:buChar char="•"/>
            </a:pPr>
            <a:r>
              <a:rPr lang="en-US">
                <a:ea typeface="Calibri"/>
                <a:cs typeface="Calibri"/>
              </a:rPr>
              <a:t>Students can fill this out in their own time, or you could ask them to complete it in class. </a:t>
            </a:r>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B2966580-C4A4-4474-8AA5-31338286C484}" type="slidenum">
              <a:rPr lang="en-AU" smtClean="0"/>
              <a:t>26</a:t>
            </a:fld>
            <a:endParaRPr lang="en-AU"/>
          </a:p>
        </p:txBody>
      </p:sp>
    </p:spTree>
    <p:extLst>
      <p:ext uri="{BB962C8B-B14F-4D97-AF65-F5344CB8AC3E}">
        <p14:creationId xmlns:p14="http://schemas.microsoft.com/office/powerpoint/2010/main" val="18118940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Discussion question:</a:t>
            </a:r>
          </a:p>
          <a:p>
            <a:pPr marL="171450" indent="-171450">
              <a:buFont typeface="Arial" panose="020B0604020202020204" pitchFamily="34" charset="0"/>
              <a:buChar char="•"/>
            </a:pPr>
            <a:r>
              <a:rPr lang="en-US">
                <a:ea typeface="Calibri"/>
                <a:cs typeface="Calibri"/>
              </a:rPr>
              <a:t>Who uses a calendar? This can either be an electronic calendar or a physical one. </a:t>
            </a:r>
          </a:p>
          <a:p>
            <a:pPr marL="0" indent="0">
              <a:buFont typeface="Arial" panose="020B0604020202020204" pitchFamily="34" charset="0"/>
              <a:buNone/>
            </a:pPr>
            <a:endParaRPr lang="en-US">
              <a:ea typeface="Calibri"/>
              <a:cs typeface="Calibri"/>
            </a:endParaRPr>
          </a:p>
          <a:p>
            <a:pPr marL="171450" indent="-171450">
              <a:buFont typeface="Arial" panose="020B0604020202020204" pitchFamily="34" charset="0"/>
              <a:buChar char="•"/>
            </a:pPr>
            <a:r>
              <a:rPr lang="en-US">
                <a:ea typeface="Calibri"/>
                <a:cs typeface="Calibri"/>
              </a:rPr>
              <a:t>If you don’t use a calendar, what are other ways that stay </a:t>
            </a:r>
            <a:r>
              <a:rPr lang="en-US" err="1">
                <a:ea typeface="Calibri"/>
                <a:cs typeface="Calibri"/>
              </a:rPr>
              <a:t>organised</a:t>
            </a:r>
            <a:r>
              <a:rPr lang="en-US">
                <a:ea typeface="Calibri"/>
                <a:cs typeface="Calibri"/>
              </a:rPr>
              <a:t> or remember what you have on?</a:t>
            </a:r>
          </a:p>
          <a:p>
            <a:pPr marL="628650" lvl="1" indent="-171450">
              <a:buFont typeface="Arial" panose="020B0604020202020204" pitchFamily="34" charset="0"/>
              <a:buChar char="•"/>
            </a:pPr>
            <a:r>
              <a:rPr lang="en-US">
                <a:ea typeface="Calibri"/>
                <a:cs typeface="Calibri"/>
              </a:rPr>
              <a:t>Some people ask the person that they are meeting up with to text them beforehand</a:t>
            </a:r>
          </a:p>
          <a:p>
            <a:pPr marL="628650" lvl="1" indent="-171450">
              <a:buFont typeface="Arial" panose="020B0604020202020204" pitchFamily="34" charset="0"/>
              <a:buChar char="•"/>
            </a:pPr>
            <a:r>
              <a:rPr lang="en-US">
                <a:ea typeface="Calibri"/>
                <a:cs typeface="Calibri"/>
              </a:rPr>
              <a:t>Some people stick reminders up on their fridge </a:t>
            </a:r>
          </a:p>
          <a:p>
            <a:pPr marL="628650" lvl="1" indent="-171450">
              <a:buFont typeface="Arial" panose="020B0604020202020204" pitchFamily="34" charset="0"/>
              <a:buChar char="•"/>
            </a:pPr>
            <a:r>
              <a:rPr lang="en-US">
                <a:ea typeface="Calibri"/>
                <a:cs typeface="Calibri"/>
              </a:rPr>
              <a:t>Some people set reminders on their phones</a:t>
            </a:r>
          </a:p>
        </p:txBody>
      </p:sp>
      <p:sp>
        <p:nvSpPr>
          <p:cNvPr id="4" name="Header Placeholder 3"/>
          <p:cNvSpPr>
            <a:spLocks noGrp="1"/>
          </p:cNvSpPr>
          <p:nvPr>
            <p:ph type="hdr" sz="quarter"/>
          </p:nvPr>
        </p:nvSpPr>
        <p:spPr/>
        <p:txBody>
          <a:bodyPr/>
          <a:lstStyle/>
          <a:p>
            <a:endParaRPr lang="en-AU"/>
          </a:p>
        </p:txBody>
      </p:sp>
      <p:sp>
        <p:nvSpPr>
          <p:cNvPr id="5" name="Slide Number Placeholder 4"/>
          <p:cNvSpPr>
            <a:spLocks noGrp="1"/>
          </p:cNvSpPr>
          <p:nvPr>
            <p:ph type="sldNum" sz="quarter" idx="5"/>
          </p:nvPr>
        </p:nvSpPr>
        <p:spPr/>
        <p:txBody>
          <a:bodyPr/>
          <a:lstStyle/>
          <a:p>
            <a:fld id="{B2966580-C4A4-4474-8AA5-31338286C484}" type="slidenum">
              <a:rPr lang="en-AU" smtClean="0"/>
              <a:t>27</a:t>
            </a:fld>
            <a:endParaRPr lang="en-AU"/>
          </a:p>
        </p:txBody>
      </p:sp>
    </p:spTree>
    <p:extLst>
      <p:ext uri="{BB962C8B-B14F-4D97-AF65-F5344CB8AC3E}">
        <p14:creationId xmlns:p14="http://schemas.microsoft.com/office/powerpoint/2010/main" val="190254905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Find out who the local council is for the location of the school e.g. The City of Joondalup.</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You can add a picture of the logo if you would like.</a:t>
            </a:r>
            <a:endParaRPr lang="en-AU"/>
          </a:p>
          <a:p>
            <a:endParaRPr lang="en-AU"/>
          </a:p>
        </p:txBody>
      </p:sp>
      <p:sp>
        <p:nvSpPr>
          <p:cNvPr id="4" name="Slide Number Placeholder 3"/>
          <p:cNvSpPr>
            <a:spLocks noGrp="1"/>
          </p:cNvSpPr>
          <p:nvPr>
            <p:ph type="sldNum" sz="quarter" idx="5"/>
          </p:nvPr>
        </p:nvSpPr>
        <p:spPr/>
        <p:txBody>
          <a:bodyPr/>
          <a:lstStyle/>
          <a:p>
            <a:fld id="{52C0FE74-1387-4C8E-A146-22B8F4FAF561}" type="slidenum">
              <a:rPr lang="en-AU" smtClean="0"/>
              <a:t>28</a:t>
            </a:fld>
            <a:endParaRPr lang="en-AU"/>
          </a:p>
        </p:txBody>
      </p:sp>
    </p:spTree>
    <p:extLst>
      <p:ext uri="{BB962C8B-B14F-4D97-AF65-F5344CB8AC3E}">
        <p14:creationId xmlns:p14="http://schemas.microsoft.com/office/powerpoint/2010/main" val="603097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The next slide runs through some of the responsibilities of the local council.</a:t>
            </a:r>
            <a:endParaRPr lang="en-AU"/>
          </a:p>
          <a:p>
            <a:endParaRPr lang="en-AU"/>
          </a:p>
        </p:txBody>
      </p:sp>
      <p:sp>
        <p:nvSpPr>
          <p:cNvPr id="4" name="Slide Number Placeholder 3"/>
          <p:cNvSpPr>
            <a:spLocks noGrp="1"/>
          </p:cNvSpPr>
          <p:nvPr>
            <p:ph type="sldNum" sz="quarter" idx="5"/>
          </p:nvPr>
        </p:nvSpPr>
        <p:spPr/>
        <p:txBody>
          <a:bodyPr/>
          <a:lstStyle/>
          <a:p>
            <a:fld id="{52C0FE74-1387-4C8E-A146-22B8F4FAF561}" type="slidenum">
              <a:rPr lang="en-AU" smtClean="0"/>
              <a:t>29</a:t>
            </a:fld>
            <a:endParaRPr lang="en-AU"/>
          </a:p>
        </p:txBody>
      </p:sp>
    </p:spTree>
    <p:extLst>
      <p:ext uri="{BB962C8B-B14F-4D97-AF65-F5344CB8AC3E}">
        <p14:creationId xmlns:p14="http://schemas.microsoft.com/office/powerpoint/2010/main" val="6058310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The roles and responsibilities of local government differs from state to state but generally include some of the following….</a:t>
            </a:r>
            <a:endParaRPr lang="en-AU"/>
          </a:p>
        </p:txBody>
      </p:sp>
      <p:sp>
        <p:nvSpPr>
          <p:cNvPr id="4" name="Slide Number Placeholder 3"/>
          <p:cNvSpPr>
            <a:spLocks noGrp="1"/>
          </p:cNvSpPr>
          <p:nvPr>
            <p:ph type="sldNum" sz="quarter" idx="5"/>
          </p:nvPr>
        </p:nvSpPr>
        <p:spPr/>
        <p:txBody>
          <a:bodyPr/>
          <a:lstStyle/>
          <a:p>
            <a:fld id="{1DB54F53-3C57-427A-A0EE-3CEE6886DE29}" type="slidenum">
              <a:rPr lang="en-AU" smtClean="0"/>
              <a:t>30</a:t>
            </a:fld>
            <a:endParaRPr lang="en-AU"/>
          </a:p>
        </p:txBody>
      </p:sp>
    </p:spTree>
    <p:extLst>
      <p:ext uri="{BB962C8B-B14F-4D97-AF65-F5344CB8AC3E}">
        <p14:creationId xmlns:p14="http://schemas.microsoft.com/office/powerpoint/2010/main" val="28484976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a:t>Discussion question:</a:t>
            </a:r>
          </a:p>
          <a:p>
            <a:pPr marL="171450" indent="-171450">
              <a:buFont typeface="Arial" panose="020B0604020202020204" pitchFamily="34" charset="0"/>
              <a:buChar char="•"/>
            </a:pPr>
            <a:r>
              <a:rPr lang="en-US"/>
              <a:t>Why do you think it is important to know about your local council?</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Answers on the next slide</a:t>
            </a:r>
            <a:endParaRPr lang="en-AU" b="1"/>
          </a:p>
          <a:p>
            <a:endParaRPr lang="en-AU"/>
          </a:p>
        </p:txBody>
      </p:sp>
      <p:sp>
        <p:nvSpPr>
          <p:cNvPr id="4" name="Slide Number Placeholder 3"/>
          <p:cNvSpPr>
            <a:spLocks noGrp="1"/>
          </p:cNvSpPr>
          <p:nvPr>
            <p:ph type="sldNum" sz="quarter" idx="5"/>
          </p:nvPr>
        </p:nvSpPr>
        <p:spPr/>
        <p:txBody>
          <a:bodyPr/>
          <a:lstStyle/>
          <a:p>
            <a:fld id="{52C0FE74-1387-4C8E-A146-22B8F4FAF561}" type="slidenum">
              <a:rPr lang="en-AU" smtClean="0"/>
              <a:t>31</a:t>
            </a:fld>
            <a:endParaRPr lang="en-AU"/>
          </a:p>
        </p:txBody>
      </p:sp>
    </p:spTree>
    <p:extLst>
      <p:ext uri="{BB962C8B-B14F-4D97-AF65-F5344CB8AC3E}">
        <p14:creationId xmlns:p14="http://schemas.microsoft.com/office/powerpoint/2010/main" val="9641894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52C0FE74-1387-4C8E-A146-22B8F4FAF561}" type="slidenum">
              <a:rPr lang="en-AU" smtClean="0"/>
              <a:t>32</a:t>
            </a:fld>
            <a:endParaRPr lang="en-AU"/>
          </a:p>
        </p:txBody>
      </p:sp>
    </p:spTree>
    <p:extLst>
      <p:ext uri="{BB962C8B-B14F-4D97-AF65-F5344CB8AC3E}">
        <p14:creationId xmlns:p14="http://schemas.microsoft.com/office/powerpoint/2010/main" val="9856152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Suggestion: search for the local council website on the smart board and show students where you can find upcoming events. </a:t>
            </a:r>
          </a:p>
          <a:p>
            <a:pPr marL="628650" lvl="1" indent="-171450">
              <a:buFont typeface="Courier New" panose="02070309020205020404" pitchFamily="49" charset="0"/>
              <a:buChar char="o"/>
            </a:pPr>
            <a:r>
              <a:rPr lang="en-US"/>
              <a:t>You can explore the website with the students and point out any useful links/resources.</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This is where you can </a:t>
            </a:r>
            <a:r>
              <a:rPr lang="en-US" err="1"/>
              <a:t>organise</a:t>
            </a:r>
            <a:r>
              <a:rPr lang="en-US"/>
              <a:t> a representative from your local council to talk about what they have to offer. See template email. When we delivered the project in schools the council representative would come and talk about what activities and groups are on offer for the students to join now or when they leave school.</a:t>
            </a:r>
          </a:p>
        </p:txBody>
      </p:sp>
      <p:sp>
        <p:nvSpPr>
          <p:cNvPr id="4" name="Slide Number Placeholder 3"/>
          <p:cNvSpPr>
            <a:spLocks noGrp="1"/>
          </p:cNvSpPr>
          <p:nvPr>
            <p:ph type="sldNum" sz="quarter" idx="5"/>
          </p:nvPr>
        </p:nvSpPr>
        <p:spPr/>
        <p:txBody>
          <a:bodyPr/>
          <a:lstStyle/>
          <a:p>
            <a:fld id="{52C0FE74-1387-4C8E-A146-22B8F4FAF561}" type="slidenum">
              <a:rPr lang="en-AU" smtClean="0"/>
              <a:t>33</a:t>
            </a:fld>
            <a:endParaRPr lang="en-AU"/>
          </a:p>
        </p:txBody>
      </p:sp>
    </p:spTree>
    <p:extLst>
      <p:ext uri="{BB962C8B-B14F-4D97-AF65-F5344CB8AC3E}">
        <p14:creationId xmlns:p14="http://schemas.microsoft.com/office/powerpoint/2010/main" val="35720696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2966580-C4A4-4474-8AA5-31338286C484}" type="slidenum">
              <a:rPr lang="en-AU" smtClean="0"/>
              <a:t>4</a:t>
            </a:fld>
            <a:endParaRPr lang="en-AU"/>
          </a:p>
        </p:txBody>
      </p:sp>
      <p:sp>
        <p:nvSpPr>
          <p:cNvPr id="5" name="Header Placeholder 4">
            <a:extLst>
              <a:ext uri="{FF2B5EF4-FFF2-40B4-BE49-F238E27FC236}">
                <a16:creationId xmlns:a16="http://schemas.microsoft.com/office/drawing/2014/main" id="{1F7ADD1B-4089-C9EC-C1D1-C368FC5BAE65}"/>
              </a:ext>
            </a:extLst>
          </p:cNvPr>
          <p:cNvSpPr>
            <a:spLocks noGrp="1"/>
          </p:cNvSpPr>
          <p:nvPr>
            <p:ph type="hdr" sz="quarter"/>
          </p:nvPr>
        </p:nvSpPr>
        <p:spPr/>
        <p:txBody>
          <a:bodyPr/>
          <a:lstStyle/>
          <a:p>
            <a:endParaRPr lang="en-AU"/>
          </a:p>
        </p:txBody>
      </p:sp>
    </p:spTree>
    <p:extLst>
      <p:ext uri="{BB962C8B-B14F-4D97-AF65-F5344CB8AC3E}">
        <p14:creationId xmlns:p14="http://schemas.microsoft.com/office/powerpoint/2010/main" val="10670842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E214A2E8-9740-42CE-9766-9AB5D8742BAD}" type="slidenum">
              <a:rPr lang="en-AU" smtClean="0"/>
              <a:t>35</a:t>
            </a:fld>
            <a:endParaRPr lang="en-AU"/>
          </a:p>
        </p:txBody>
      </p:sp>
    </p:spTree>
    <p:extLst>
      <p:ext uri="{BB962C8B-B14F-4D97-AF65-F5344CB8AC3E}">
        <p14:creationId xmlns:p14="http://schemas.microsoft.com/office/powerpoint/2010/main" val="34116140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Suggestion: Expand on ‘join a club’ - this could be a sporting club, art club, dungeons and dragons, gym, volunteering </a:t>
            </a:r>
          </a:p>
        </p:txBody>
      </p:sp>
      <p:sp>
        <p:nvSpPr>
          <p:cNvPr id="4" name="Slide Number Placeholder 3"/>
          <p:cNvSpPr>
            <a:spLocks noGrp="1"/>
          </p:cNvSpPr>
          <p:nvPr>
            <p:ph type="sldNum" sz="quarter" idx="5"/>
          </p:nvPr>
        </p:nvSpPr>
        <p:spPr/>
        <p:txBody>
          <a:bodyPr/>
          <a:lstStyle/>
          <a:p>
            <a:fld id="{B2966580-C4A4-4474-8AA5-31338286C484}" type="slidenum">
              <a:rPr lang="en-AU" smtClean="0"/>
              <a:t>5</a:t>
            </a:fld>
            <a:endParaRPr lang="en-AU"/>
          </a:p>
        </p:txBody>
      </p:sp>
      <p:sp>
        <p:nvSpPr>
          <p:cNvPr id="5" name="Header Placeholder 4">
            <a:extLst>
              <a:ext uri="{FF2B5EF4-FFF2-40B4-BE49-F238E27FC236}">
                <a16:creationId xmlns:a16="http://schemas.microsoft.com/office/drawing/2014/main" id="{1F7ADD1B-4089-C9EC-C1D1-C368FC5BAE65}"/>
              </a:ext>
            </a:extLst>
          </p:cNvPr>
          <p:cNvSpPr>
            <a:spLocks noGrp="1"/>
          </p:cNvSpPr>
          <p:nvPr>
            <p:ph type="hdr" sz="quarter"/>
          </p:nvPr>
        </p:nvSpPr>
        <p:spPr/>
        <p:txBody>
          <a:bodyPr/>
          <a:lstStyle/>
          <a:p>
            <a:endParaRPr lang="en-AU"/>
          </a:p>
        </p:txBody>
      </p:sp>
    </p:spTree>
    <p:extLst>
      <p:ext uri="{BB962C8B-B14F-4D97-AF65-F5344CB8AC3E}">
        <p14:creationId xmlns:p14="http://schemas.microsoft.com/office/powerpoint/2010/main" val="2912642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2966580-C4A4-4474-8AA5-31338286C484}" type="slidenum">
              <a:rPr lang="en-AU" smtClean="0"/>
              <a:t>6</a:t>
            </a:fld>
            <a:endParaRPr lang="en-AU"/>
          </a:p>
        </p:txBody>
      </p:sp>
      <p:sp>
        <p:nvSpPr>
          <p:cNvPr id="5" name="Header Placeholder 4">
            <a:extLst>
              <a:ext uri="{FF2B5EF4-FFF2-40B4-BE49-F238E27FC236}">
                <a16:creationId xmlns:a16="http://schemas.microsoft.com/office/drawing/2014/main" id="{1F7ADD1B-4089-C9EC-C1D1-C368FC5BAE65}"/>
              </a:ext>
            </a:extLst>
          </p:cNvPr>
          <p:cNvSpPr>
            <a:spLocks noGrp="1"/>
          </p:cNvSpPr>
          <p:nvPr>
            <p:ph type="hdr" sz="quarter"/>
          </p:nvPr>
        </p:nvSpPr>
        <p:spPr/>
        <p:txBody>
          <a:bodyPr/>
          <a:lstStyle/>
          <a:p>
            <a:endParaRPr lang="en-AU"/>
          </a:p>
        </p:txBody>
      </p:sp>
    </p:spTree>
    <p:extLst>
      <p:ext uri="{BB962C8B-B14F-4D97-AF65-F5344CB8AC3E}">
        <p14:creationId xmlns:p14="http://schemas.microsoft.com/office/powerpoint/2010/main" val="3683613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Ask the students to share ideas about what they would like to do post-school</a:t>
            </a:r>
            <a:r>
              <a:rPr lang="en-AU"/>
              <a:t>. </a:t>
            </a:r>
          </a:p>
          <a:p>
            <a:pPr marL="171450" indent="-171450">
              <a:buFont typeface="Arial" panose="020B0604020202020204" pitchFamily="34" charset="0"/>
              <a:buChar char="•"/>
            </a:pPr>
            <a:endParaRPr lang="en-AU"/>
          </a:p>
          <a:p>
            <a:pPr marL="171450" indent="-171450">
              <a:buFont typeface="Arial" panose="020B0604020202020204" pitchFamily="34" charset="0"/>
              <a:buChar char="•"/>
            </a:pPr>
            <a:r>
              <a:rPr lang="en-AU"/>
              <a:t>You can encourage students to talk about hobbies that they enjoy doing and may want to continue after they finish school.</a:t>
            </a:r>
            <a:endParaRPr lang="en-US"/>
          </a:p>
          <a:p>
            <a:endParaRPr lang="en-AU"/>
          </a:p>
        </p:txBody>
      </p:sp>
      <p:sp>
        <p:nvSpPr>
          <p:cNvPr id="4" name="Slide Number Placeholder 3"/>
          <p:cNvSpPr>
            <a:spLocks noGrp="1"/>
          </p:cNvSpPr>
          <p:nvPr>
            <p:ph type="sldNum" sz="quarter" idx="5"/>
          </p:nvPr>
        </p:nvSpPr>
        <p:spPr/>
        <p:txBody>
          <a:bodyPr/>
          <a:lstStyle/>
          <a:p>
            <a:fld id="{52C0FE74-1387-4C8E-A146-22B8F4FAF561}" type="slidenum">
              <a:rPr lang="en-AU" smtClean="0"/>
              <a:t>7</a:t>
            </a:fld>
            <a:endParaRPr lang="en-AU"/>
          </a:p>
        </p:txBody>
      </p:sp>
    </p:spTree>
    <p:extLst>
      <p:ext uri="{BB962C8B-B14F-4D97-AF65-F5344CB8AC3E}">
        <p14:creationId xmlns:p14="http://schemas.microsoft.com/office/powerpoint/2010/main" val="1902349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Get students to brainstorm different ways to get around. </a:t>
            </a:r>
          </a:p>
          <a:p>
            <a:pPr marL="171450" indent="-171450">
              <a:buFont typeface="Arial" panose="020B0604020202020204" pitchFamily="34" charset="0"/>
              <a:buChar char="•"/>
            </a:pPr>
            <a:endParaRPr lang="en-US"/>
          </a:p>
          <a:p>
            <a:pPr marL="0" indent="0">
              <a:buFont typeface="Arial" panose="020B0604020202020204" pitchFamily="34" charset="0"/>
              <a:buNone/>
            </a:pPr>
            <a:r>
              <a:rPr lang="en-US" b="1"/>
              <a:t>There are examples on the next few slides.</a:t>
            </a:r>
            <a:endParaRPr lang="en-AU" b="1"/>
          </a:p>
          <a:p>
            <a:endParaRPr lang="en-AU"/>
          </a:p>
        </p:txBody>
      </p:sp>
      <p:sp>
        <p:nvSpPr>
          <p:cNvPr id="4" name="Slide Number Placeholder 3"/>
          <p:cNvSpPr>
            <a:spLocks noGrp="1"/>
          </p:cNvSpPr>
          <p:nvPr>
            <p:ph type="sldNum" sz="quarter" idx="5"/>
          </p:nvPr>
        </p:nvSpPr>
        <p:spPr/>
        <p:txBody>
          <a:bodyPr/>
          <a:lstStyle/>
          <a:p>
            <a:fld id="{B2966580-C4A4-4474-8AA5-31338286C484}" type="slidenum">
              <a:rPr lang="en-AU" smtClean="0"/>
              <a:t>8</a:t>
            </a:fld>
            <a:endParaRPr lang="en-AU"/>
          </a:p>
        </p:txBody>
      </p:sp>
      <p:sp>
        <p:nvSpPr>
          <p:cNvPr id="5" name="Header Placeholder 4">
            <a:extLst>
              <a:ext uri="{FF2B5EF4-FFF2-40B4-BE49-F238E27FC236}">
                <a16:creationId xmlns:a16="http://schemas.microsoft.com/office/drawing/2014/main" id="{1F7ADD1B-4089-C9EC-C1D1-C368FC5BAE65}"/>
              </a:ext>
            </a:extLst>
          </p:cNvPr>
          <p:cNvSpPr>
            <a:spLocks noGrp="1"/>
          </p:cNvSpPr>
          <p:nvPr>
            <p:ph type="hdr" sz="quarter"/>
          </p:nvPr>
        </p:nvSpPr>
        <p:spPr/>
        <p:txBody>
          <a:bodyPr/>
          <a:lstStyle/>
          <a:p>
            <a:endParaRPr lang="en-AU"/>
          </a:p>
        </p:txBody>
      </p:sp>
    </p:spTree>
    <p:extLst>
      <p:ext uri="{BB962C8B-B14F-4D97-AF65-F5344CB8AC3E}">
        <p14:creationId xmlns:p14="http://schemas.microsoft.com/office/powerpoint/2010/main" val="19918058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Discussion question:</a:t>
            </a:r>
          </a:p>
          <a:p>
            <a:pPr marL="171450" indent="-171450">
              <a:buFont typeface="Arial" panose="020B0604020202020204" pitchFamily="34" charset="0"/>
              <a:buChar char="•"/>
            </a:pPr>
            <a:r>
              <a:rPr lang="en-US"/>
              <a:t>“Who has used public transport before?”</a:t>
            </a:r>
            <a:endParaRPr lang="en-AU"/>
          </a:p>
          <a:p>
            <a:endParaRPr lang="en-AU"/>
          </a:p>
          <a:p>
            <a:r>
              <a:rPr lang="en-AU"/>
              <a:t>Activity (optional)</a:t>
            </a:r>
          </a:p>
          <a:p>
            <a:pPr marL="171450" indent="-171450">
              <a:buFontTx/>
              <a:buChar char="-"/>
            </a:pPr>
            <a:r>
              <a:rPr lang="en-AU"/>
              <a:t>Get students to search how they could get home from school using Transperth Journey Planner.</a:t>
            </a:r>
          </a:p>
          <a:p>
            <a:pPr marL="0" indent="0">
              <a:buFontTx/>
              <a:buNone/>
            </a:pPr>
            <a:r>
              <a:rPr lang="en-AU"/>
              <a:t>https://www.transperth.wa.gov.au/Journey-Planner</a:t>
            </a:r>
          </a:p>
          <a:p>
            <a:endParaRPr lang="en-AU"/>
          </a:p>
        </p:txBody>
      </p:sp>
      <p:sp>
        <p:nvSpPr>
          <p:cNvPr id="4" name="Slide Number Placeholder 3"/>
          <p:cNvSpPr>
            <a:spLocks noGrp="1"/>
          </p:cNvSpPr>
          <p:nvPr>
            <p:ph type="sldNum" sz="quarter" idx="5"/>
          </p:nvPr>
        </p:nvSpPr>
        <p:spPr/>
        <p:txBody>
          <a:bodyPr/>
          <a:lstStyle/>
          <a:p>
            <a:fld id="{1DB54F53-3C57-427A-A0EE-3CEE6886DE29}" type="slidenum">
              <a:rPr lang="en-AU" smtClean="0"/>
              <a:t>9</a:t>
            </a:fld>
            <a:endParaRPr lang="en-AU"/>
          </a:p>
        </p:txBody>
      </p:sp>
    </p:spTree>
    <p:extLst>
      <p:ext uri="{BB962C8B-B14F-4D97-AF65-F5344CB8AC3E}">
        <p14:creationId xmlns:p14="http://schemas.microsoft.com/office/powerpoint/2010/main" val="534369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Discussion question: </a:t>
            </a:r>
          </a:p>
          <a:p>
            <a:pPr marL="171450" indent="-171450">
              <a:buFont typeface="Arial" panose="020B0604020202020204" pitchFamily="34" charset="0"/>
              <a:buChar char="•"/>
            </a:pPr>
            <a:r>
              <a:rPr lang="en-US"/>
              <a:t>Does anyone want to share a story about an experience that they have had on public transport before?</a:t>
            </a:r>
            <a:endParaRPr lang="en-AU"/>
          </a:p>
          <a:p>
            <a:endParaRPr lang="en-AU"/>
          </a:p>
        </p:txBody>
      </p:sp>
      <p:sp>
        <p:nvSpPr>
          <p:cNvPr id="4" name="Slide Number Placeholder 3"/>
          <p:cNvSpPr>
            <a:spLocks noGrp="1"/>
          </p:cNvSpPr>
          <p:nvPr>
            <p:ph type="sldNum" sz="quarter" idx="5"/>
          </p:nvPr>
        </p:nvSpPr>
        <p:spPr/>
        <p:txBody>
          <a:bodyPr/>
          <a:lstStyle/>
          <a:p>
            <a:fld id="{1DB54F53-3C57-427A-A0EE-3CEE6886DE29}" type="slidenum">
              <a:rPr lang="en-AU" smtClean="0"/>
              <a:t>10</a:t>
            </a:fld>
            <a:endParaRPr lang="en-AU"/>
          </a:p>
        </p:txBody>
      </p:sp>
    </p:spTree>
    <p:extLst>
      <p:ext uri="{BB962C8B-B14F-4D97-AF65-F5344CB8AC3E}">
        <p14:creationId xmlns:p14="http://schemas.microsoft.com/office/powerpoint/2010/main" val="673079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ECF38-0D9E-8208-0341-20E3B2933A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A1ADAC06-DD5C-0288-0FA6-7F9E12DB83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1EF3F4C5-4333-CD91-5383-588919C84F0D}"/>
              </a:ext>
            </a:extLst>
          </p:cNvPr>
          <p:cNvSpPr>
            <a:spLocks noGrp="1"/>
          </p:cNvSpPr>
          <p:nvPr>
            <p:ph type="dt" sz="half" idx="10"/>
          </p:nvPr>
        </p:nvSpPr>
        <p:spPr/>
        <p:txBody>
          <a:bodyPr/>
          <a:lstStyle/>
          <a:p>
            <a:fld id="{ED531A78-6FCD-40CC-A2DA-D795CD65125F}" type="datetimeFigureOut">
              <a:rPr lang="en-AU" smtClean="0"/>
              <a:t>23/9/2025</a:t>
            </a:fld>
            <a:endParaRPr lang="en-AU"/>
          </a:p>
        </p:txBody>
      </p:sp>
      <p:sp>
        <p:nvSpPr>
          <p:cNvPr id="5" name="Footer Placeholder 4">
            <a:extLst>
              <a:ext uri="{FF2B5EF4-FFF2-40B4-BE49-F238E27FC236}">
                <a16:creationId xmlns:a16="http://schemas.microsoft.com/office/drawing/2014/main" id="{411055D6-35DE-B45E-9A3E-83FA50ED663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B3BD79C-A083-BA46-F681-01773C1D0D9B}"/>
              </a:ext>
            </a:extLst>
          </p:cNvPr>
          <p:cNvSpPr>
            <a:spLocks noGrp="1"/>
          </p:cNvSpPr>
          <p:nvPr>
            <p:ph type="sldNum" sz="quarter" idx="12"/>
          </p:nvPr>
        </p:nvSpPr>
        <p:spPr/>
        <p:txBody>
          <a:bodyPr/>
          <a:lstStyle/>
          <a:p>
            <a:fld id="{709F75CC-337A-4309-9885-038D1B07E404}" type="slidenum">
              <a:rPr lang="en-AU" smtClean="0"/>
              <a:t>‹#›</a:t>
            </a:fld>
            <a:endParaRPr lang="en-AU"/>
          </a:p>
        </p:txBody>
      </p:sp>
    </p:spTree>
    <p:extLst>
      <p:ext uri="{BB962C8B-B14F-4D97-AF65-F5344CB8AC3E}">
        <p14:creationId xmlns:p14="http://schemas.microsoft.com/office/powerpoint/2010/main" val="23492255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97DE-16AC-4242-2035-FF3479B80FB0}"/>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BA323507-A0F7-1F99-52A2-4127326F5D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9683D796-BDCE-C17D-AE3A-856C22E5BDAA}"/>
              </a:ext>
            </a:extLst>
          </p:cNvPr>
          <p:cNvSpPr>
            <a:spLocks noGrp="1"/>
          </p:cNvSpPr>
          <p:nvPr>
            <p:ph type="dt" sz="half" idx="10"/>
          </p:nvPr>
        </p:nvSpPr>
        <p:spPr/>
        <p:txBody>
          <a:bodyPr/>
          <a:lstStyle/>
          <a:p>
            <a:fld id="{ED531A78-6FCD-40CC-A2DA-D795CD65125F}" type="datetimeFigureOut">
              <a:rPr lang="en-AU" smtClean="0"/>
              <a:t>23/9/2025</a:t>
            </a:fld>
            <a:endParaRPr lang="en-AU"/>
          </a:p>
        </p:txBody>
      </p:sp>
      <p:sp>
        <p:nvSpPr>
          <p:cNvPr id="5" name="Footer Placeholder 4">
            <a:extLst>
              <a:ext uri="{FF2B5EF4-FFF2-40B4-BE49-F238E27FC236}">
                <a16:creationId xmlns:a16="http://schemas.microsoft.com/office/drawing/2014/main" id="{EBA50231-25D8-CEA3-A1B6-2BAC1FCF518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3D47DC3-9BE5-394B-FED5-BE7DE8BFA720}"/>
              </a:ext>
            </a:extLst>
          </p:cNvPr>
          <p:cNvSpPr>
            <a:spLocks noGrp="1"/>
          </p:cNvSpPr>
          <p:nvPr>
            <p:ph type="sldNum" sz="quarter" idx="12"/>
          </p:nvPr>
        </p:nvSpPr>
        <p:spPr/>
        <p:txBody>
          <a:bodyPr/>
          <a:lstStyle/>
          <a:p>
            <a:fld id="{709F75CC-337A-4309-9885-038D1B07E404}" type="slidenum">
              <a:rPr lang="en-AU" smtClean="0"/>
              <a:t>‹#›</a:t>
            </a:fld>
            <a:endParaRPr lang="en-AU"/>
          </a:p>
        </p:txBody>
      </p:sp>
    </p:spTree>
    <p:extLst>
      <p:ext uri="{BB962C8B-B14F-4D97-AF65-F5344CB8AC3E}">
        <p14:creationId xmlns:p14="http://schemas.microsoft.com/office/powerpoint/2010/main" val="15405077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3656F7-8CA3-9D7A-0F54-823EA7FF4A1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1BAD65C-77EA-FA1A-F4F7-82AB9703ED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C1D63F59-27BD-1095-7F88-60A4602D813B}"/>
              </a:ext>
            </a:extLst>
          </p:cNvPr>
          <p:cNvSpPr>
            <a:spLocks noGrp="1"/>
          </p:cNvSpPr>
          <p:nvPr>
            <p:ph type="dt" sz="half" idx="10"/>
          </p:nvPr>
        </p:nvSpPr>
        <p:spPr/>
        <p:txBody>
          <a:bodyPr/>
          <a:lstStyle/>
          <a:p>
            <a:fld id="{ED531A78-6FCD-40CC-A2DA-D795CD65125F}" type="datetimeFigureOut">
              <a:rPr lang="en-AU" smtClean="0"/>
              <a:t>23/9/2025</a:t>
            </a:fld>
            <a:endParaRPr lang="en-AU"/>
          </a:p>
        </p:txBody>
      </p:sp>
      <p:sp>
        <p:nvSpPr>
          <p:cNvPr id="5" name="Footer Placeholder 4">
            <a:extLst>
              <a:ext uri="{FF2B5EF4-FFF2-40B4-BE49-F238E27FC236}">
                <a16:creationId xmlns:a16="http://schemas.microsoft.com/office/drawing/2014/main" id="{6BB1498F-FC97-ACD1-DC5B-15C7E73E4C7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AEB0393-7563-D4A6-5521-B53C76097253}"/>
              </a:ext>
            </a:extLst>
          </p:cNvPr>
          <p:cNvSpPr>
            <a:spLocks noGrp="1"/>
          </p:cNvSpPr>
          <p:nvPr>
            <p:ph type="sldNum" sz="quarter" idx="12"/>
          </p:nvPr>
        </p:nvSpPr>
        <p:spPr/>
        <p:txBody>
          <a:bodyPr/>
          <a:lstStyle/>
          <a:p>
            <a:fld id="{709F75CC-337A-4309-9885-038D1B07E404}" type="slidenum">
              <a:rPr lang="en-AU" smtClean="0"/>
              <a:t>‹#›</a:t>
            </a:fld>
            <a:endParaRPr lang="en-AU"/>
          </a:p>
        </p:txBody>
      </p:sp>
    </p:spTree>
    <p:extLst>
      <p:ext uri="{BB962C8B-B14F-4D97-AF65-F5344CB8AC3E}">
        <p14:creationId xmlns:p14="http://schemas.microsoft.com/office/powerpoint/2010/main" val="3502933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DE480F-83CC-264F-D4E8-C847BC888F01}"/>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DF260540-A5F2-3045-9A41-8828F889A6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8F4F47B-62C8-EF7E-6CC7-4A5406EB6A80}"/>
              </a:ext>
            </a:extLst>
          </p:cNvPr>
          <p:cNvSpPr>
            <a:spLocks noGrp="1"/>
          </p:cNvSpPr>
          <p:nvPr>
            <p:ph type="dt" sz="half" idx="10"/>
          </p:nvPr>
        </p:nvSpPr>
        <p:spPr/>
        <p:txBody>
          <a:bodyPr/>
          <a:lstStyle/>
          <a:p>
            <a:fld id="{ED531A78-6FCD-40CC-A2DA-D795CD65125F}" type="datetimeFigureOut">
              <a:rPr lang="en-AU" smtClean="0"/>
              <a:t>23/9/2025</a:t>
            </a:fld>
            <a:endParaRPr lang="en-AU"/>
          </a:p>
        </p:txBody>
      </p:sp>
      <p:sp>
        <p:nvSpPr>
          <p:cNvPr id="5" name="Footer Placeholder 4">
            <a:extLst>
              <a:ext uri="{FF2B5EF4-FFF2-40B4-BE49-F238E27FC236}">
                <a16:creationId xmlns:a16="http://schemas.microsoft.com/office/drawing/2014/main" id="{3C3BAF57-CB26-C9F8-36F9-853F536294D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7E6E2CB-E379-1AB1-976B-4681BEE3CC4A}"/>
              </a:ext>
            </a:extLst>
          </p:cNvPr>
          <p:cNvSpPr>
            <a:spLocks noGrp="1"/>
          </p:cNvSpPr>
          <p:nvPr>
            <p:ph type="sldNum" sz="quarter" idx="12"/>
          </p:nvPr>
        </p:nvSpPr>
        <p:spPr/>
        <p:txBody>
          <a:bodyPr/>
          <a:lstStyle/>
          <a:p>
            <a:fld id="{709F75CC-337A-4309-9885-038D1B07E404}" type="slidenum">
              <a:rPr lang="en-AU" smtClean="0"/>
              <a:t>‹#›</a:t>
            </a:fld>
            <a:endParaRPr lang="en-AU"/>
          </a:p>
        </p:txBody>
      </p:sp>
    </p:spTree>
    <p:extLst>
      <p:ext uri="{BB962C8B-B14F-4D97-AF65-F5344CB8AC3E}">
        <p14:creationId xmlns:p14="http://schemas.microsoft.com/office/powerpoint/2010/main" val="37669054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A57FFB-B378-93B5-918C-727F415C05A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3E60D71-793D-2C90-B8F3-7399D5AE4D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17CC22C-346D-D830-03B0-A274BE39C269}"/>
              </a:ext>
            </a:extLst>
          </p:cNvPr>
          <p:cNvSpPr>
            <a:spLocks noGrp="1"/>
          </p:cNvSpPr>
          <p:nvPr>
            <p:ph type="dt" sz="half" idx="10"/>
          </p:nvPr>
        </p:nvSpPr>
        <p:spPr/>
        <p:txBody>
          <a:bodyPr/>
          <a:lstStyle/>
          <a:p>
            <a:fld id="{ED531A78-6FCD-40CC-A2DA-D795CD65125F}" type="datetimeFigureOut">
              <a:rPr lang="en-AU" smtClean="0"/>
              <a:t>23/9/2025</a:t>
            </a:fld>
            <a:endParaRPr lang="en-AU"/>
          </a:p>
        </p:txBody>
      </p:sp>
      <p:sp>
        <p:nvSpPr>
          <p:cNvPr id="5" name="Footer Placeholder 4">
            <a:extLst>
              <a:ext uri="{FF2B5EF4-FFF2-40B4-BE49-F238E27FC236}">
                <a16:creationId xmlns:a16="http://schemas.microsoft.com/office/drawing/2014/main" id="{D84FFD25-FD30-C1AB-0F09-AFA01C77098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8ED2D2B-0A0F-FBDA-1D89-6B677198200B}"/>
              </a:ext>
            </a:extLst>
          </p:cNvPr>
          <p:cNvSpPr>
            <a:spLocks noGrp="1"/>
          </p:cNvSpPr>
          <p:nvPr>
            <p:ph type="sldNum" sz="quarter" idx="12"/>
          </p:nvPr>
        </p:nvSpPr>
        <p:spPr/>
        <p:txBody>
          <a:bodyPr/>
          <a:lstStyle/>
          <a:p>
            <a:fld id="{709F75CC-337A-4309-9885-038D1B07E404}" type="slidenum">
              <a:rPr lang="en-AU" smtClean="0"/>
              <a:t>‹#›</a:t>
            </a:fld>
            <a:endParaRPr lang="en-AU"/>
          </a:p>
        </p:txBody>
      </p:sp>
    </p:spTree>
    <p:extLst>
      <p:ext uri="{BB962C8B-B14F-4D97-AF65-F5344CB8AC3E}">
        <p14:creationId xmlns:p14="http://schemas.microsoft.com/office/powerpoint/2010/main" val="39112530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8BA2C-AD01-7A0E-9EEC-88BCEEACF74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3E53735-5CD5-2AC4-EEAD-4BC3E4D56B2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27A5B420-2AA0-C4F9-CDD0-6B2A1BC80D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B32BE84C-CF4F-1BDD-CC1B-5E10CA02EE1A}"/>
              </a:ext>
            </a:extLst>
          </p:cNvPr>
          <p:cNvSpPr>
            <a:spLocks noGrp="1"/>
          </p:cNvSpPr>
          <p:nvPr>
            <p:ph type="dt" sz="half" idx="10"/>
          </p:nvPr>
        </p:nvSpPr>
        <p:spPr/>
        <p:txBody>
          <a:bodyPr/>
          <a:lstStyle/>
          <a:p>
            <a:fld id="{ED531A78-6FCD-40CC-A2DA-D795CD65125F}" type="datetimeFigureOut">
              <a:rPr lang="en-AU" smtClean="0"/>
              <a:t>23/9/2025</a:t>
            </a:fld>
            <a:endParaRPr lang="en-AU"/>
          </a:p>
        </p:txBody>
      </p:sp>
      <p:sp>
        <p:nvSpPr>
          <p:cNvPr id="6" name="Footer Placeholder 5">
            <a:extLst>
              <a:ext uri="{FF2B5EF4-FFF2-40B4-BE49-F238E27FC236}">
                <a16:creationId xmlns:a16="http://schemas.microsoft.com/office/drawing/2014/main" id="{EE12082B-E7FE-7315-BEFD-36D6E568F21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A563FA3-0299-64F1-5866-6592FFDEBD8C}"/>
              </a:ext>
            </a:extLst>
          </p:cNvPr>
          <p:cNvSpPr>
            <a:spLocks noGrp="1"/>
          </p:cNvSpPr>
          <p:nvPr>
            <p:ph type="sldNum" sz="quarter" idx="12"/>
          </p:nvPr>
        </p:nvSpPr>
        <p:spPr/>
        <p:txBody>
          <a:bodyPr/>
          <a:lstStyle/>
          <a:p>
            <a:fld id="{709F75CC-337A-4309-9885-038D1B07E404}" type="slidenum">
              <a:rPr lang="en-AU" smtClean="0"/>
              <a:t>‹#›</a:t>
            </a:fld>
            <a:endParaRPr lang="en-AU"/>
          </a:p>
        </p:txBody>
      </p:sp>
    </p:spTree>
    <p:extLst>
      <p:ext uri="{BB962C8B-B14F-4D97-AF65-F5344CB8AC3E}">
        <p14:creationId xmlns:p14="http://schemas.microsoft.com/office/powerpoint/2010/main" val="4107655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BEB32-E8CD-D12B-46E1-60775A97AC1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DD2F5895-B585-26B7-9AF3-3268282E618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BA1AB3-CFF1-E40F-EBF3-45559A1B103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DC096433-0C52-5EA4-F1DE-57EE64B22F4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BC3F584-F700-F9B9-EA48-398A76EE5B7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3632FF41-C268-0215-CE22-4714DFA86B15}"/>
              </a:ext>
            </a:extLst>
          </p:cNvPr>
          <p:cNvSpPr>
            <a:spLocks noGrp="1"/>
          </p:cNvSpPr>
          <p:nvPr>
            <p:ph type="dt" sz="half" idx="10"/>
          </p:nvPr>
        </p:nvSpPr>
        <p:spPr/>
        <p:txBody>
          <a:bodyPr/>
          <a:lstStyle/>
          <a:p>
            <a:fld id="{ED531A78-6FCD-40CC-A2DA-D795CD65125F}" type="datetimeFigureOut">
              <a:rPr lang="en-AU" smtClean="0"/>
              <a:t>23/9/2025</a:t>
            </a:fld>
            <a:endParaRPr lang="en-AU"/>
          </a:p>
        </p:txBody>
      </p:sp>
      <p:sp>
        <p:nvSpPr>
          <p:cNvPr id="8" name="Footer Placeholder 7">
            <a:extLst>
              <a:ext uri="{FF2B5EF4-FFF2-40B4-BE49-F238E27FC236}">
                <a16:creationId xmlns:a16="http://schemas.microsoft.com/office/drawing/2014/main" id="{032CAB24-19A6-4288-F3D0-6F8AF68B183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520ECB75-53BA-5E6E-0933-C2B40433A1A5}"/>
              </a:ext>
            </a:extLst>
          </p:cNvPr>
          <p:cNvSpPr>
            <a:spLocks noGrp="1"/>
          </p:cNvSpPr>
          <p:nvPr>
            <p:ph type="sldNum" sz="quarter" idx="12"/>
          </p:nvPr>
        </p:nvSpPr>
        <p:spPr/>
        <p:txBody>
          <a:bodyPr/>
          <a:lstStyle/>
          <a:p>
            <a:fld id="{709F75CC-337A-4309-9885-038D1B07E404}" type="slidenum">
              <a:rPr lang="en-AU" smtClean="0"/>
              <a:t>‹#›</a:t>
            </a:fld>
            <a:endParaRPr lang="en-AU"/>
          </a:p>
        </p:txBody>
      </p:sp>
    </p:spTree>
    <p:extLst>
      <p:ext uri="{BB962C8B-B14F-4D97-AF65-F5344CB8AC3E}">
        <p14:creationId xmlns:p14="http://schemas.microsoft.com/office/powerpoint/2010/main" val="14558543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18E940-FA88-FA09-5552-C9D36117049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26ADF1CE-18F3-BB2D-E722-BE917CFFA7F9}"/>
              </a:ext>
            </a:extLst>
          </p:cNvPr>
          <p:cNvSpPr>
            <a:spLocks noGrp="1"/>
          </p:cNvSpPr>
          <p:nvPr>
            <p:ph type="dt" sz="half" idx="10"/>
          </p:nvPr>
        </p:nvSpPr>
        <p:spPr/>
        <p:txBody>
          <a:bodyPr/>
          <a:lstStyle/>
          <a:p>
            <a:fld id="{ED531A78-6FCD-40CC-A2DA-D795CD65125F}" type="datetimeFigureOut">
              <a:rPr lang="en-AU" smtClean="0"/>
              <a:t>23/9/2025</a:t>
            </a:fld>
            <a:endParaRPr lang="en-AU"/>
          </a:p>
        </p:txBody>
      </p:sp>
      <p:sp>
        <p:nvSpPr>
          <p:cNvPr id="4" name="Footer Placeholder 3">
            <a:extLst>
              <a:ext uri="{FF2B5EF4-FFF2-40B4-BE49-F238E27FC236}">
                <a16:creationId xmlns:a16="http://schemas.microsoft.com/office/drawing/2014/main" id="{8447A832-D86B-043E-168C-70971D86540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9924885-42A8-942E-AAD0-CC87AB7FC751}"/>
              </a:ext>
            </a:extLst>
          </p:cNvPr>
          <p:cNvSpPr>
            <a:spLocks noGrp="1"/>
          </p:cNvSpPr>
          <p:nvPr>
            <p:ph type="sldNum" sz="quarter" idx="12"/>
          </p:nvPr>
        </p:nvSpPr>
        <p:spPr/>
        <p:txBody>
          <a:bodyPr/>
          <a:lstStyle/>
          <a:p>
            <a:fld id="{709F75CC-337A-4309-9885-038D1B07E404}" type="slidenum">
              <a:rPr lang="en-AU" smtClean="0"/>
              <a:t>‹#›</a:t>
            </a:fld>
            <a:endParaRPr lang="en-AU"/>
          </a:p>
        </p:txBody>
      </p:sp>
    </p:spTree>
    <p:extLst>
      <p:ext uri="{BB962C8B-B14F-4D97-AF65-F5344CB8AC3E}">
        <p14:creationId xmlns:p14="http://schemas.microsoft.com/office/powerpoint/2010/main" val="256042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43DF87E-2F8B-5C3E-C1F7-9137AF50A4E7}"/>
              </a:ext>
            </a:extLst>
          </p:cNvPr>
          <p:cNvSpPr>
            <a:spLocks noGrp="1"/>
          </p:cNvSpPr>
          <p:nvPr>
            <p:ph type="dt" sz="half" idx="10"/>
          </p:nvPr>
        </p:nvSpPr>
        <p:spPr/>
        <p:txBody>
          <a:bodyPr/>
          <a:lstStyle/>
          <a:p>
            <a:fld id="{ED531A78-6FCD-40CC-A2DA-D795CD65125F}" type="datetimeFigureOut">
              <a:rPr lang="en-AU" smtClean="0"/>
              <a:t>23/9/2025</a:t>
            </a:fld>
            <a:endParaRPr lang="en-AU"/>
          </a:p>
        </p:txBody>
      </p:sp>
      <p:sp>
        <p:nvSpPr>
          <p:cNvPr id="3" name="Footer Placeholder 2">
            <a:extLst>
              <a:ext uri="{FF2B5EF4-FFF2-40B4-BE49-F238E27FC236}">
                <a16:creationId xmlns:a16="http://schemas.microsoft.com/office/drawing/2014/main" id="{3D13CCA6-43E5-C89D-1E97-30C9D13AB2A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50BCA14B-0E5D-F2A8-68EB-0BA9B4EE1F9F}"/>
              </a:ext>
            </a:extLst>
          </p:cNvPr>
          <p:cNvSpPr>
            <a:spLocks noGrp="1"/>
          </p:cNvSpPr>
          <p:nvPr>
            <p:ph type="sldNum" sz="quarter" idx="12"/>
          </p:nvPr>
        </p:nvSpPr>
        <p:spPr/>
        <p:txBody>
          <a:bodyPr/>
          <a:lstStyle/>
          <a:p>
            <a:fld id="{709F75CC-337A-4309-9885-038D1B07E404}" type="slidenum">
              <a:rPr lang="en-AU" smtClean="0"/>
              <a:t>‹#›</a:t>
            </a:fld>
            <a:endParaRPr lang="en-AU"/>
          </a:p>
        </p:txBody>
      </p:sp>
    </p:spTree>
    <p:extLst>
      <p:ext uri="{BB962C8B-B14F-4D97-AF65-F5344CB8AC3E}">
        <p14:creationId xmlns:p14="http://schemas.microsoft.com/office/powerpoint/2010/main" val="3551847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688DF3-BC30-D7A4-B303-79B9D529A0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6E410E4-9A83-1F28-7D72-25C4F4FDF73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64A2D882-6113-763E-2187-7DFF610602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9F8F51-39CF-50CC-3050-E8C517B75FD4}"/>
              </a:ext>
            </a:extLst>
          </p:cNvPr>
          <p:cNvSpPr>
            <a:spLocks noGrp="1"/>
          </p:cNvSpPr>
          <p:nvPr>
            <p:ph type="dt" sz="half" idx="10"/>
          </p:nvPr>
        </p:nvSpPr>
        <p:spPr/>
        <p:txBody>
          <a:bodyPr/>
          <a:lstStyle/>
          <a:p>
            <a:fld id="{ED531A78-6FCD-40CC-A2DA-D795CD65125F}" type="datetimeFigureOut">
              <a:rPr lang="en-AU" smtClean="0"/>
              <a:t>23/9/2025</a:t>
            </a:fld>
            <a:endParaRPr lang="en-AU"/>
          </a:p>
        </p:txBody>
      </p:sp>
      <p:sp>
        <p:nvSpPr>
          <p:cNvPr id="6" name="Footer Placeholder 5">
            <a:extLst>
              <a:ext uri="{FF2B5EF4-FFF2-40B4-BE49-F238E27FC236}">
                <a16:creationId xmlns:a16="http://schemas.microsoft.com/office/drawing/2014/main" id="{38E157CC-B6C2-C286-4C3B-A8173E59151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977D1D42-EC7A-207F-38A5-DDBC5C9ADB25}"/>
              </a:ext>
            </a:extLst>
          </p:cNvPr>
          <p:cNvSpPr>
            <a:spLocks noGrp="1"/>
          </p:cNvSpPr>
          <p:nvPr>
            <p:ph type="sldNum" sz="quarter" idx="12"/>
          </p:nvPr>
        </p:nvSpPr>
        <p:spPr/>
        <p:txBody>
          <a:bodyPr/>
          <a:lstStyle/>
          <a:p>
            <a:fld id="{709F75CC-337A-4309-9885-038D1B07E404}" type="slidenum">
              <a:rPr lang="en-AU" smtClean="0"/>
              <a:t>‹#›</a:t>
            </a:fld>
            <a:endParaRPr lang="en-AU"/>
          </a:p>
        </p:txBody>
      </p:sp>
    </p:spTree>
    <p:extLst>
      <p:ext uri="{BB962C8B-B14F-4D97-AF65-F5344CB8AC3E}">
        <p14:creationId xmlns:p14="http://schemas.microsoft.com/office/powerpoint/2010/main" val="36559280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BD0EE-480C-2650-5465-8C65C2CE482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EF020626-BA88-3E86-A23E-C188E4D6FE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B54747A5-6175-3F7E-E27E-4CCF83B75DA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CD405F-231B-5D7A-3B58-0A8CA3B21D48}"/>
              </a:ext>
            </a:extLst>
          </p:cNvPr>
          <p:cNvSpPr>
            <a:spLocks noGrp="1"/>
          </p:cNvSpPr>
          <p:nvPr>
            <p:ph type="dt" sz="half" idx="10"/>
          </p:nvPr>
        </p:nvSpPr>
        <p:spPr/>
        <p:txBody>
          <a:bodyPr/>
          <a:lstStyle/>
          <a:p>
            <a:fld id="{ED531A78-6FCD-40CC-A2DA-D795CD65125F}" type="datetimeFigureOut">
              <a:rPr lang="en-AU" smtClean="0"/>
              <a:t>23/9/2025</a:t>
            </a:fld>
            <a:endParaRPr lang="en-AU"/>
          </a:p>
        </p:txBody>
      </p:sp>
      <p:sp>
        <p:nvSpPr>
          <p:cNvPr id="6" name="Footer Placeholder 5">
            <a:extLst>
              <a:ext uri="{FF2B5EF4-FFF2-40B4-BE49-F238E27FC236}">
                <a16:creationId xmlns:a16="http://schemas.microsoft.com/office/drawing/2014/main" id="{C845B0C8-EE60-3636-7FA1-CBD98502EE67}"/>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B1DE5C4-9477-EF4F-1FA1-65C559896FC1}"/>
              </a:ext>
            </a:extLst>
          </p:cNvPr>
          <p:cNvSpPr>
            <a:spLocks noGrp="1"/>
          </p:cNvSpPr>
          <p:nvPr>
            <p:ph type="sldNum" sz="quarter" idx="12"/>
          </p:nvPr>
        </p:nvSpPr>
        <p:spPr/>
        <p:txBody>
          <a:bodyPr/>
          <a:lstStyle/>
          <a:p>
            <a:fld id="{709F75CC-337A-4309-9885-038D1B07E404}" type="slidenum">
              <a:rPr lang="en-AU" smtClean="0"/>
              <a:t>‹#›</a:t>
            </a:fld>
            <a:endParaRPr lang="en-AU"/>
          </a:p>
        </p:txBody>
      </p:sp>
    </p:spTree>
    <p:extLst>
      <p:ext uri="{BB962C8B-B14F-4D97-AF65-F5344CB8AC3E}">
        <p14:creationId xmlns:p14="http://schemas.microsoft.com/office/powerpoint/2010/main" val="2259305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34235F-63AE-385A-B2B4-4211A68093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CAC3BC3-4AFF-061F-755E-942BB9292AD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95882BC-CC3F-E9E2-44BE-1D7E090344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D531A78-6FCD-40CC-A2DA-D795CD65125F}" type="datetimeFigureOut">
              <a:rPr lang="en-AU" smtClean="0"/>
              <a:t>23/9/2025</a:t>
            </a:fld>
            <a:endParaRPr lang="en-AU"/>
          </a:p>
        </p:txBody>
      </p:sp>
      <p:sp>
        <p:nvSpPr>
          <p:cNvPr id="5" name="Footer Placeholder 4">
            <a:extLst>
              <a:ext uri="{FF2B5EF4-FFF2-40B4-BE49-F238E27FC236}">
                <a16:creationId xmlns:a16="http://schemas.microsoft.com/office/drawing/2014/main" id="{9DDFA617-7D6A-20C9-42E6-46CF81B3C3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70696067-6A70-EB76-41F2-4CD90AF5934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09F75CC-337A-4309-9885-038D1B07E404}" type="slidenum">
              <a:rPr lang="en-AU" smtClean="0"/>
              <a:t>‹#›</a:t>
            </a:fld>
            <a:endParaRPr lang="en-AU"/>
          </a:p>
        </p:txBody>
      </p:sp>
    </p:spTree>
    <p:extLst>
      <p:ext uri="{BB962C8B-B14F-4D97-AF65-F5344CB8AC3E}">
        <p14:creationId xmlns:p14="http://schemas.microsoft.com/office/powerpoint/2010/main" val="19914402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cid:19227abe7a7c98dd9651" TargetMode="External"/><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ideo" Target="https://player.vimeo.com/video/832555810?app_id=122963" TargetMode="Externa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jpeg"/></Relationships>
</file>

<file path=ppt/slides/_rels/slide3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AAD930-1286-1DB0-E0DC-69D4097F585B}"/>
              </a:ext>
            </a:extLst>
          </p:cNvPr>
          <p:cNvSpPr>
            <a:spLocks noGrp="1"/>
          </p:cNvSpPr>
          <p:nvPr>
            <p:ph idx="1"/>
          </p:nvPr>
        </p:nvSpPr>
        <p:spPr>
          <a:xfrm>
            <a:off x="4751467" y="2450548"/>
            <a:ext cx="6675779" cy="1559765"/>
          </a:xfrm>
        </p:spPr>
        <p:txBody>
          <a:bodyPr vert="horz" lIns="91440" tIns="45720" rIns="91440" bIns="45720" rtlCol="0" anchor="t">
            <a:normAutofit/>
          </a:bodyPr>
          <a:lstStyle/>
          <a:p>
            <a:pPr marL="0" indent="0">
              <a:buNone/>
            </a:pPr>
            <a:r>
              <a:rPr lang="en-US" sz="2400">
                <a:latin typeface="Calibri"/>
                <a:ea typeface="Calibri"/>
                <a:cs typeface="Arial"/>
              </a:rPr>
              <a:t>The images used in this presentation have been purchased or created by DDWA and cannot be reused for any other purpose.</a:t>
            </a:r>
          </a:p>
          <a:p>
            <a:pPr marL="0" indent="0">
              <a:buNone/>
            </a:pPr>
            <a:r>
              <a:rPr lang="en-US" sz="2400" b="1">
                <a:latin typeface="Calibri"/>
                <a:ea typeface="Calibri"/>
                <a:cs typeface="Calibri"/>
              </a:rPr>
              <a:t>Thank you for respecting this copyright notice.</a:t>
            </a:r>
            <a:endParaRPr lang="en-US" sz="2400"/>
          </a:p>
        </p:txBody>
      </p:sp>
      <p:pic>
        <p:nvPicPr>
          <p:cNvPr id="4" name="Picture 3" descr="A red x on a black background&#10;&#10;AI-generated content may be incorrect.">
            <a:extLst>
              <a:ext uri="{FF2B5EF4-FFF2-40B4-BE49-F238E27FC236}">
                <a16:creationId xmlns:a16="http://schemas.microsoft.com/office/drawing/2014/main" id="{4690FCCC-EDBD-FF20-07B5-A24B89B5BD1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53199" y="2306656"/>
            <a:ext cx="2198784" cy="2244687"/>
          </a:xfrm>
          <a:prstGeom prst="rect">
            <a:avLst/>
          </a:prstGeom>
        </p:spPr>
      </p:pic>
    </p:spTree>
    <p:extLst>
      <p:ext uri="{BB962C8B-B14F-4D97-AF65-F5344CB8AC3E}">
        <p14:creationId xmlns:p14="http://schemas.microsoft.com/office/powerpoint/2010/main" val="417172914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85670A9-DAB6-AB4E-18B6-E70490EB1015}"/>
              </a:ext>
            </a:extLst>
          </p:cNvPr>
          <p:cNvSpPr>
            <a:spLocks noGrp="1"/>
          </p:cNvSpPr>
          <p:nvPr>
            <p:ph idx="1"/>
          </p:nvPr>
        </p:nvSpPr>
        <p:spPr>
          <a:xfrm>
            <a:off x="4313700" y="1211514"/>
            <a:ext cx="7472087" cy="4433977"/>
          </a:xfrm>
        </p:spPr>
        <p:txBody>
          <a:bodyPr vert="horz" lIns="91440" tIns="45720" rIns="91440" bIns="45720" rtlCol="0" anchor="t">
            <a:normAutofit/>
          </a:bodyPr>
          <a:lstStyle/>
          <a:p>
            <a:pPr marL="0" indent="0">
              <a:buNone/>
            </a:pPr>
            <a:r>
              <a:rPr lang="en-US" sz="2400">
                <a:latin typeface="Calibri"/>
                <a:ea typeface="Calibri"/>
                <a:cs typeface="Calibri"/>
              </a:rPr>
              <a:t>Meeting up with our friends is important after we leave school.</a:t>
            </a:r>
          </a:p>
          <a:p>
            <a:endParaRPr lang="en-US" sz="2400">
              <a:latin typeface="Calibri" panose="020F0502020204030204" pitchFamily="34" charset="0"/>
              <a:ea typeface="Calibri" panose="020F0502020204030204" pitchFamily="34" charset="0"/>
              <a:cs typeface="Calibri" panose="020F0502020204030204" pitchFamily="34" charset="0"/>
            </a:endParaRPr>
          </a:p>
          <a:p>
            <a:endParaRPr lang="en-US" sz="240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a:latin typeface="Calibri"/>
                <a:ea typeface="Calibri"/>
                <a:cs typeface="Calibri"/>
              </a:rPr>
              <a:t>Catching public transport is a good way to meet up with friends.</a:t>
            </a:r>
          </a:p>
          <a:p>
            <a:pPr marL="0" indent="0">
              <a:buNone/>
            </a:pPr>
            <a:endParaRPr lang="en-US" sz="240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40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a:latin typeface="Calibri"/>
                <a:ea typeface="Calibri"/>
                <a:cs typeface="Calibri"/>
              </a:rPr>
              <a:t>For some people using a train or a bus can be tricky. </a:t>
            </a:r>
          </a:p>
        </p:txBody>
      </p:sp>
      <p:pic>
        <p:nvPicPr>
          <p:cNvPr id="8" name="Picture 7" descr="Two women standing next to each other&#10;&#10;Description automatically generated">
            <a:extLst>
              <a:ext uri="{FF2B5EF4-FFF2-40B4-BE49-F238E27FC236}">
                <a16:creationId xmlns:a16="http://schemas.microsoft.com/office/drawing/2014/main" id="{80016565-92A0-60D0-F421-1AD91268EC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987196" y="1058450"/>
            <a:ext cx="1572650" cy="1552330"/>
          </a:xfrm>
          <a:prstGeom prst="rect">
            <a:avLst/>
          </a:prstGeom>
        </p:spPr>
      </p:pic>
      <p:pic>
        <p:nvPicPr>
          <p:cNvPr id="9" name="Picture 1137772184" descr="Red light on three-position signal for modern electric metro train waiting to depart station platform at end of the line (railway terminus). One set of doors are still open. No logos or ID visible.">
            <a:extLst>
              <a:ext uri="{FF2B5EF4-FFF2-40B4-BE49-F238E27FC236}">
                <a16:creationId xmlns:a16="http://schemas.microsoft.com/office/drawing/2014/main" id="{7A2D1A99-D11E-0293-69E9-BB451C9EC21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880161" y="2955738"/>
            <a:ext cx="1786721" cy="1187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21662C67-0C5F-D14C-D839-D941A82402BC}"/>
              </a:ext>
            </a:extLst>
          </p:cNvPr>
          <p:cNvSpPr txBox="1"/>
          <p:nvPr/>
        </p:nvSpPr>
        <p:spPr>
          <a:xfrm>
            <a:off x="4307540" y="139434"/>
            <a:ext cx="37472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Public transport</a:t>
            </a:r>
            <a:endParaRPr kumimoji="0" lang="en-US" sz="4000" b="1" i="0" u="none" strike="noStrike" kern="1200" cap="none" spc="0" normalizeH="0" baseline="0" noProof="0">
              <a:ln>
                <a:noFill/>
              </a:ln>
              <a:solidFill>
                <a:srgbClr val="8B2F92"/>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5B5C26EF-26D7-692C-E82E-3696A5A38468}"/>
              </a:ext>
            </a:extLst>
          </p:cNvPr>
          <p:cNvPicPr>
            <a:picLocks noChangeAspect="1"/>
          </p:cNvPicPr>
          <p:nvPr/>
        </p:nvPicPr>
        <p:blipFill>
          <a:blip r:embed="rId5" cstate="print">
            <a:extLst>
              <a:ext uri="{28A0092B-C50C-407E-A947-70E740481C1C}">
                <a14:useLocalDpi xmlns:a14="http://schemas.microsoft.com/office/drawing/2010/main"/>
              </a:ext>
            </a:extLst>
          </a:blip>
          <a:srcRect l="-3437" r="-629"/>
          <a:stretch>
            <a:fillRect/>
          </a:stretch>
        </p:blipFill>
        <p:spPr>
          <a:xfrm>
            <a:off x="1987196" y="4478778"/>
            <a:ext cx="1690201" cy="1492198"/>
          </a:xfrm>
          <a:prstGeom prst="rect">
            <a:avLst/>
          </a:prstGeom>
        </p:spPr>
      </p:pic>
    </p:spTree>
    <p:extLst>
      <p:ext uri="{BB962C8B-B14F-4D97-AF65-F5344CB8AC3E}">
        <p14:creationId xmlns:p14="http://schemas.microsoft.com/office/powerpoint/2010/main" val="15098323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B12CE268-F701-FC03-CFDD-DC35F4502D03}"/>
              </a:ext>
            </a:extLst>
          </p:cNvPr>
          <p:cNvSpPr txBox="1"/>
          <p:nvPr/>
        </p:nvSpPr>
        <p:spPr>
          <a:xfrm>
            <a:off x="5203820" y="2088460"/>
            <a:ext cx="6267723" cy="2677656"/>
          </a:xfrm>
          <a:prstGeom prst="rect">
            <a:avLst/>
          </a:prstGeom>
          <a:noFill/>
        </p:spPr>
        <p:txBody>
          <a:bodyPr wrap="square" lIns="91440" tIns="45720" rIns="91440" bIns="45720" rtlCol="0" anchor="t">
            <a:spAutoFit/>
          </a:bodyPr>
          <a:lstStyle/>
          <a:p>
            <a:r>
              <a:rPr lang="en-US" sz="2400">
                <a:latin typeface="Calibri"/>
                <a:ea typeface="Calibri"/>
                <a:cs typeface="Calibri"/>
              </a:rPr>
              <a:t>Your support worker or a trusted adult could help you learn how to use public transport.</a:t>
            </a:r>
            <a:endParaRPr lang="en-US" sz="2400"/>
          </a:p>
          <a:p>
            <a:endParaRPr lang="en-US" sz="2400">
              <a:latin typeface="Calibri" panose="020F0502020204030204" pitchFamily="34" charset="0"/>
              <a:ea typeface="Calibri" panose="020F0502020204030204" pitchFamily="34" charset="0"/>
              <a:cs typeface="Calibri" panose="020F0502020204030204" pitchFamily="34" charset="0"/>
            </a:endParaRPr>
          </a:p>
          <a:p>
            <a:endParaRPr lang="en-US" sz="2400">
              <a:latin typeface="Calibri" panose="020F0502020204030204" pitchFamily="34" charset="0"/>
              <a:ea typeface="Calibri" panose="020F0502020204030204" pitchFamily="34" charset="0"/>
              <a:cs typeface="Calibri" panose="020F0502020204030204" pitchFamily="34" charset="0"/>
            </a:endParaRPr>
          </a:p>
          <a:p>
            <a:endParaRPr lang="en-US" sz="2400">
              <a:latin typeface="Calibri"/>
              <a:ea typeface="Calibri"/>
              <a:cs typeface="Calibri"/>
            </a:endParaRPr>
          </a:p>
          <a:p>
            <a:r>
              <a:rPr lang="en-US" sz="2400">
                <a:latin typeface="Calibri"/>
                <a:ea typeface="Calibri"/>
                <a:cs typeface="Calibri"/>
              </a:rPr>
              <a:t>Some people have a support worker, parent or carer to take them places.</a:t>
            </a:r>
            <a:endParaRPr lang="en-AU" sz="2400">
              <a:latin typeface="Calibri" panose="020F0502020204030204" pitchFamily="34" charset="0"/>
              <a:ea typeface="Calibri" panose="020F0502020204030204" pitchFamily="34" charset="0"/>
              <a:cs typeface="Calibri" panose="020F0502020204030204" pitchFamily="34" charset="0"/>
            </a:endParaRPr>
          </a:p>
        </p:txBody>
      </p:sp>
      <p:pic>
        <p:nvPicPr>
          <p:cNvPr id="2" name="Picture 2" descr="Supporter 2">
            <a:extLst>
              <a:ext uri="{FF2B5EF4-FFF2-40B4-BE49-F238E27FC236}">
                <a16:creationId xmlns:a16="http://schemas.microsoft.com/office/drawing/2014/main" id="{72E25087-4B41-AE4F-FACE-F8AEFEB4C23C}"/>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2539342" y="1714922"/>
            <a:ext cx="1676971" cy="163719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638390B-69BA-3CED-E0E0-66045C49E1CE}"/>
              </a:ext>
            </a:extLst>
          </p:cNvPr>
          <p:cNvSpPr txBox="1"/>
          <p:nvPr/>
        </p:nvSpPr>
        <p:spPr>
          <a:xfrm>
            <a:off x="4307540" y="139434"/>
            <a:ext cx="37472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Public transport</a:t>
            </a:r>
            <a:endParaRPr kumimoji="0" lang="en-US" sz="4000" b="1" i="0" u="none" strike="noStrike" kern="1200" cap="none" spc="0" normalizeH="0" baseline="0" noProof="0">
              <a:ln>
                <a:noFill/>
              </a:ln>
              <a:solidFill>
                <a:srgbClr val="8B2F92"/>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4B23CB1B-3E06-3DC4-F525-B2E59F884182}"/>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376782" y="3795587"/>
            <a:ext cx="1839424" cy="1452436"/>
          </a:xfrm>
          <a:prstGeom prst="rect">
            <a:avLst/>
          </a:prstGeom>
        </p:spPr>
      </p:pic>
    </p:spTree>
    <p:extLst>
      <p:ext uri="{BB962C8B-B14F-4D97-AF65-F5344CB8AC3E}">
        <p14:creationId xmlns:p14="http://schemas.microsoft.com/office/powerpoint/2010/main" val="10237369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C7DA79E-9997-2B94-86FD-1E1B93FA3A73}"/>
              </a:ext>
            </a:extLst>
          </p:cNvPr>
          <p:cNvSpPr>
            <a:spLocks noGrp="1"/>
          </p:cNvSpPr>
          <p:nvPr>
            <p:ph idx="1"/>
          </p:nvPr>
        </p:nvSpPr>
        <p:spPr>
          <a:xfrm>
            <a:off x="5117077" y="3200769"/>
            <a:ext cx="6295575" cy="710641"/>
          </a:xfrm>
        </p:spPr>
        <p:txBody>
          <a:bodyPr vert="horz" lIns="91440" tIns="45720" rIns="91440" bIns="45720" rtlCol="0" anchor="t">
            <a:normAutofit lnSpcReduction="10000"/>
          </a:bodyPr>
          <a:lstStyle/>
          <a:p>
            <a:pPr marL="0" indent="0">
              <a:buNone/>
            </a:pPr>
            <a:r>
              <a:rPr lang="en-US" sz="2400">
                <a:latin typeface="Calibri"/>
                <a:ea typeface="Calibri"/>
                <a:cs typeface="Calibri"/>
              </a:rPr>
              <a:t>Who has used public transport before to get to a new place?</a:t>
            </a:r>
          </a:p>
          <a:p>
            <a:endParaRPr lang="en-US">
              <a:latin typeface="Calibri" panose="020F0502020204030204" pitchFamily="34" charset="0"/>
              <a:ea typeface="Calibri" panose="020F0502020204030204" pitchFamily="34" charset="0"/>
              <a:cs typeface="Calibri" panose="020F0502020204030204" pitchFamily="34" charset="0"/>
            </a:endParaRPr>
          </a:p>
          <a:p>
            <a:endParaRPr lang="en-US">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a:latin typeface="Calibri" panose="020F0502020204030204" pitchFamily="34" charset="0"/>
              <a:ea typeface="Calibri" panose="020F0502020204030204" pitchFamily="34" charset="0"/>
              <a:cs typeface="Calibri" panose="020F0502020204030204" pitchFamily="34" charset="0"/>
            </a:endParaRPr>
          </a:p>
          <a:p>
            <a:endParaRPr lang="en-AU">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E6F09996-617E-AF53-290F-299399C98281}"/>
              </a:ext>
            </a:extLst>
          </p:cNvPr>
          <p:cNvSpPr>
            <a:spLocks noChangeArrowheads="1"/>
          </p:cNvSpPr>
          <p:nvPr/>
        </p:nvSpPr>
        <p:spPr bwMode="auto">
          <a:xfrm>
            <a:off x="928116" y="693717"/>
            <a:ext cx="5245232"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AU"/>
          </a:p>
        </p:txBody>
      </p:sp>
      <p:pic>
        <p:nvPicPr>
          <p:cNvPr id="2049" name="Picture 1">
            <a:extLst>
              <a:ext uri="{FF2B5EF4-FFF2-40B4-BE49-F238E27FC236}">
                <a16:creationId xmlns:a16="http://schemas.microsoft.com/office/drawing/2014/main" id="{482BEA10-AF38-1C87-5691-91B1B1EA6F78}"/>
              </a:ext>
            </a:extLst>
          </p:cNvPr>
          <p:cNvPicPr>
            <a:picLocks noChangeAspect="1" noChangeArrowheads="1"/>
          </p:cNvPicPr>
          <p:nvPr/>
        </p:nvPicPr>
        <p:blipFill>
          <a:blip r:embed="rId2" r:link="rId3" cstate="print">
            <a:extLst>
              <a:ext uri="{28A0092B-C50C-407E-A947-70E740481C1C}">
                <a14:useLocalDpi xmlns:a14="http://schemas.microsoft.com/office/drawing/2010/main"/>
              </a:ext>
            </a:extLst>
          </a:blip>
          <a:srcRect/>
          <a:stretch>
            <a:fillRect/>
          </a:stretch>
        </p:blipFill>
        <p:spPr bwMode="auto">
          <a:xfrm>
            <a:off x="1722756" y="1781364"/>
            <a:ext cx="2658745" cy="35382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E09B034-577B-62B5-6E2C-2416205309A6}"/>
              </a:ext>
            </a:extLst>
          </p:cNvPr>
          <p:cNvSpPr txBox="1"/>
          <p:nvPr/>
        </p:nvSpPr>
        <p:spPr>
          <a:xfrm>
            <a:off x="3748394" y="142845"/>
            <a:ext cx="484990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Using public transport </a:t>
            </a:r>
            <a:endParaRPr kumimoji="0" lang="en-US" sz="4000" b="1" i="0" u="none" strike="noStrike" kern="1200" cap="none" spc="0" normalizeH="0" baseline="0" noProof="0">
              <a:ln>
                <a:noFill/>
              </a:ln>
              <a:solidFill>
                <a:srgbClr val="8B2F92"/>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73367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560CE2D-F2AE-0937-CD68-E6D9110969E8}"/>
              </a:ext>
            </a:extLst>
          </p:cNvPr>
          <p:cNvSpPr txBox="1"/>
          <p:nvPr/>
        </p:nvSpPr>
        <p:spPr>
          <a:xfrm>
            <a:off x="4637718" y="1403918"/>
            <a:ext cx="6544818" cy="4893647"/>
          </a:xfrm>
          <a:prstGeom prst="rect">
            <a:avLst/>
          </a:prstGeom>
          <a:noFill/>
        </p:spPr>
        <p:txBody>
          <a:bodyPr wrap="square" lIns="91440" tIns="45720" rIns="91440" bIns="45720" anchor="t">
            <a:spAutoFit/>
          </a:bodyPr>
          <a:lstStyle/>
          <a:p>
            <a:r>
              <a:rPr lang="en-US" sz="2400">
                <a:latin typeface="Calibri"/>
                <a:ea typeface="Calibri"/>
                <a:cs typeface="Calibri"/>
              </a:rPr>
              <a:t>There are workers to help at train stations. They can help you take the right train and get off at the right place.</a:t>
            </a:r>
            <a:endParaRPr lang="en-US" sz="2400"/>
          </a:p>
          <a:p>
            <a:pPr marL="285750" indent="-285750">
              <a:buFont typeface="Arial" panose="020B0604020202020204" pitchFamily="34" charset="0"/>
              <a:buChar char="•"/>
            </a:pPr>
            <a:endParaRPr lang="en-US" sz="24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4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400">
              <a:latin typeface="Calibri" panose="020F0502020204030204" pitchFamily="34" charset="0"/>
              <a:ea typeface="Calibri" panose="020F0502020204030204" pitchFamily="34" charset="0"/>
              <a:cs typeface="Calibri" panose="020F0502020204030204" pitchFamily="34" charset="0"/>
            </a:endParaRPr>
          </a:p>
          <a:p>
            <a:r>
              <a:rPr lang="en-US" sz="2400">
                <a:latin typeface="Calibri"/>
                <a:ea typeface="Calibri"/>
                <a:cs typeface="Calibri"/>
              </a:rPr>
              <a:t>This is called the </a:t>
            </a:r>
            <a:r>
              <a:rPr lang="en-US" sz="2400" err="1">
                <a:latin typeface="Calibri"/>
                <a:ea typeface="Calibri"/>
                <a:cs typeface="Calibri"/>
              </a:rPr>
              <a:t>Transperth</a:t>
            </a:r>
            <a:r>
              <a:rPr lang="en-US" sz="2400">
                <a:latin typeface="Calibri"/>
                <a:ea typeface="Calibri"/>
                <a:cs typeface="Calibri"/>
              </a:rPr>
              <a:t> Special Assistance Line.</a:t>
            </a:r>
            <a:endParaRPr lang="en-US" sz="24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4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400">
              <a:latin typeface="Calibri" panose="020F0502020204030204" pitchFamily="34" charset="0"/>
              <a:ea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2400">
              <a:latin typeface="Calibri" panose="020F0502020204030204" pitchFamily="34" charset="0"/>
              <a:ea typeface="Calibri" panose="020F0502020204030204" pitchFamily="34" charset="0"/>
              <a:cs typeface="Calibri" panose="020F0502020204030204" pitchFamily="34" charset="0"/>
            </a:endParaRPr>
          </a:p>
          <a:p>
            <a:r>
              <a:rPr lang="en-US" sz="2400">
                <a:latin typeface="Calibri"/>
                <a:ea typeface="Calibri"/>
                <a:cs typeface="Calibri"/>
              </a:rPr>
              <a:t>There are apps to help you plan a journey and use public transport.</a:t>
            </a:r>
            <a:endParaRPr lang="en-US" sz="2400">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221460F4-CE39-6E8C-45F2-14FE9DD35660}"/>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48930" y="5090056"/>
            <a:ext cx="2187627" cy="1191853"/>
          </a:xfrm>
          <a:prstGeom prst="rect">
            <a:avLst/>
          </a:prstGeom>
        </p:spPr>
      </p:pic>
      <p:pic>
        <p:nvPicPr>
          <p:cNvPr id="15" name="Picture 14">
            <a:extLst>
              <a:ext uri="{FF2B5EF4-FFF2-40B4-BE49-F238E27FC236}">
                <a16:creationId xmlns:a16="http://schemas.microsoft.com/office/drawing/2014/main" id="{48532961-0AB0-894A-BEA4-025073C5A15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53355" y="3311292"/>
            <a:ext cx="2177466" cy="1191852"/>
          </a:xfrm>
          <a:prstGeom prst="rect">
            <a:avLst/>
          </a:prstGeom>
        </p:spPr>
      </p:pic>
      <p:sp>
        <p:nvSpPr>
          <p:cNvPr id="2" name="TextBox 1">
            <a:extLst>
              <a:ext uri="{FF2B5EF4-FFF2-40B4-BE49-F238E27FC236}">
                <a16:creationId xmlns:a16="http://schemas.microsoft.com/office/drawing/2014/main" id="{4A72B8BA-5933-F942-4D92-74901239D611}"/>
              </a:ext>
            </a:extLst>
          </p:cNvPr>
          <p:cNvSpPr txBox="1"/>
          <p:nvPr/>
        </p:nvSpPr>
        <p:spPr>
          <a:xfrm>
            <a:off x="2398507" y="285928"/>
            <a:ext cx="73949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err="1">
                <a:solidFill>
                  <a:srgbClr val="8B2F92"/>
                </a:solidFill>
                <a:latin typeface="Calibri" panose="020F0502020204030204" pitchFamily="34" charset="0"/>
                <a:ea typeface="Calibri" panose="020F0502020204030204" pitchFamily="34" charset="0"/>
                <a:cs typeface="Calibri" panose="020F0502020204030204" pitchFamily="34" charset="0"/>
              </a:rPr>
              <a:t>Transperth</a:t>
            </a: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 Special Assistance Line</a:t>
            </a:r>
          </a:p>
        </p:txBody>
      </p:sp>
      <p:pic>
        <p:nvPicPr>
          <p:cNvPr id="3" name="Picture 2">
            <a:extLst>
              <a:ext uri="{FF2B5EF4-FFF2-40B4-BE49-F238E27FC236}">
                <a16:creationId xmlns:a16="http://schemas.microsoft.com/office/drawing/2014/main" id="{59F0DD32-4702-9889-5E23-D3CC6C4E13AE}"/>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957779" y="1491888"/>
            <a:ext cx="2188938" cy="1191852"/>
          </a:xfrm>
          <a:prstGeom prst="rect">
            <a:avLst/>
          </a:prstGeom>
        </p:spPr>
      </p:pic>
    </p:spTree>
    <p:extLst>
      <p:ext uri="{BB962C8B-B14F-4D97-AF65-F5344CB8AC3E}">
        <p14:creationId xmlns:p14="http://schemas.microsoft.com/office/powerpoint/2010/main" val="9752082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Online Media 1" descr="Catching public transport to meet a friend.">
            <a:hlinkClick r:id="" action="ppaction://media"/>
            <a:extLst>
              <a:ext uri="{FF2B5EF4-FFF2-40B4-BE49-F238E27FC236}">
                <a16:creationId xmlns:a16="http://schemas.microsoft.com/office/drawing/2014/main" id="{2F1BB9D1-3617-2C01-CD74-EAADCAA2A495}"/>
              </a:ext>
            </a:extLst>
          </p:cNvPr>
          <p:cNvPicPr>
            <a:picLocks noRot="1" noChangeAspect="1"/>
          </p:cNvPicPr>
          <p:nvPr>
            <a:videoFile r:link="rId1"/>
          </p:nvPr>
        </p:nvPicPr>
        <p:blipFill>
          <a:blip r:embed="rId4"/>
          <a:stretch>
            <a:fillRect/>
          </a:stretch>
        </p:blipFill>
        <p:spPr>
          <a:xfrm>
            <a:off x="1143940" y="643466"/>
            <a:ext cx="9904119" cy="5571067"/>
          </a:xfrm>
          <a:prstGeom prst="rect">
            <a:avLst/>
          </a:prstGeom>
        </p:spPr>
      </p:pic>
    </p:spTree>
    <p:extLst>
      <p:ext uri="{BB962C8B-B14F-4D97-AF65-F5344CB8AC3E}">
        <p14:creationId xmlns:p14="http://schemas.microsoft.com/office/powerpoint/2010/main" val="240378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C7DA79E-9997-2B94-86FD-1E1B93FA3A73}"/>
              </a:ext>
            </a:extLst>
          </p:cNvPr>
          <p:cNvSpPr>
            <a:spLocks noGrp="1"/>
          </p:cNvSpPr>
          <p:nvPr>
            <p:ph idx="1"/>
          </p:nvPr>
        </p:nvSpPr>
        <p:spPr>
          <a:xfrm>
            <a:off x="4619984" y="1121679"/>
            <a:ext cx="6797380" cy="5609702"/>
          </a:xfrm>
        </p:spPr>
        <p:txBody>
          <a:bodyPr vert="horz" lIns="91440" tIns="45720" rIns="91440" bIns="45720" rtlCol="0" anchor="t">
            <a:normAutofit/>
          </a:bodyPr>
          <a:lstStyle/>
          <a:p>
            <a:pPr marL="0" indent="0">
              <a:buNone/>
            </a:pPr>
            <a:r>
              <a:rPr lang="en-US" sz="2400">
                <a:latin typeface="Calibri"/>
                <a:ea typeface="Calibri"/>
                <a:cs typeface="Calibri"/>
              </a:rPr>
              <a:t>Phone number is 1800 800 022.</a:t>
            </a:r>
          </a:p>
          <a:p>
            <a:endParaRPr lang="en-US" sz="2400">
              <a:latin typeface="Calibri" panose="020F0502020204030204" pitchFamily="34" charset="0"/>
              <a:ea typeface="Calibri" panose="020F0502020204030204" pitchFamily="34" charset="0"/>
              <a:cs typeface="Calibri" panose="020F0502020204030204" pitchFamily="34" charset="0"/>
            </a:endParaRPr>
          </a:p>
          <a:p>
            <a:endParaRPr lang="en-US" sz="240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a:latin typeface="Calibri"/>
                <a:ea typeface="Calibri"/>
                <a:cs typeface="Calibri"/>
              </a:rPr>
              <a:t>There are staff members who can help you at all stations.</a:t>
            </a:r>
          </a:p>
          <a:p>
            <a:endParaRPr lang="en-US" sz="2400">
              <a:latin typeface="Calibri" panose="020F0502020204030204" pitchFamily="34" charset="0"/>
              <a:ea typeface="Calibri" panose="020F0502020204030204" pitchFamily="34" charset="0"/>
              <a:cs typeface="Calibri" panose="020F0502020204030204" pitchFamily="34" charset="0"/>
            </a:endParaRPr>
          </a:p>
          <a:p>
            <a:endParaRPr lang="en-US" sz="240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a:latin typeface="Calibri"/>
                <a:ea typeface="Calibri"/>
                <a:cs typeface="Calibri"/>
              </a:rPr>
              <a:t>Call one hour ahead of your journey. </a:t>
            </a:r>
          </a:p>
          <a:p>
            <a:endParaRPr lang="en-US" sz="2400">
              <a:latin typeface="Calibri" panose="020F0502020204030204" pitchFamily="34" charset="0"/>
              <a:ea typeface="Calibri" panose="020F0502020204030204" pitchFamily="34" charset="0"/>
              <a:cs typeface="Calibri" panose="020F0502020204030204" pitchFamily="34" charset="0"/>
            </a:endParaRPr>
          </a:p>
          <a:p>
            <a:endParaRPr lang="en-US" sz="240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a:latin typeface="Calibri"/>
                <a:ea typeface="Calibri"/>
                <a:cs typeface="Calibri"/>
              </a:rPr>
              <a:t>The </a:t>
            </a:r>
            <a:r>
              <a:rPr lang="en-US" sz="2400" err="1">
                <a:latin typeface="Calibri"/>
                <a:ea typeface="Calibri"/>
                <a:cs typeface="Calibri"/>
              </a:rPr>
              <a:t>Transperth</a:t>
            </a:r>
            <a:r>
              <a:rPr lang="en-US" sz="2400">
                <a:latin typeface="Calibri"/>
                <a:ea typeface="Calibri"/>
                <a:cs typeface="Calibri"/>
              </a:rPr>
              <a:t> staff will help you with getting on and off the train.</a:t>
            </a:r>
          </a:p>
          <a:p>
            <a:endParaRPr lang="en-US">
              <a:latin typeface="Calibri" panose="020F0502020204030204" pitchFamily="34" charset="0"/>
              <a:ea typeface="Calibri" panose="020F0502020204030204" pitchFamily="34" charset="0"/>
              <a:cs typeface="Calibri" panose="020F0502020204030204" pitchFamily="34" charset="0"/>
            </a:endParaRPr>
          </a:p>
          <a:p>
            <a:endParaRPr lang="en-US">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a:latin typeface="Calibri" panose="020F0502020204030204" pitchFamily="34" charset="0"/>
              <a:ea typeface="Calibri" panose="020F0502020204030204" pitchFamily="34" charset="0"/>
              <a:cs typeface="Calibri" panose="020F0502020204030204" pitchFamily="34" charset="0"/>
            </a:endParaRPr>
          </a:p>
          <a:p>
            <a:endParaRPr lang="en-AU">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E6F09996-617E-AF53-290F-299399C98281}"/>
              </a:ext>
            </a:extLst>
          </p:cNvPr>
          <p:cNvSpPr>
            <a:spLocks noChangeArrowheads="1"/>
          </p:cNvSpPr>
          <p:nvPr/>
        </p:nvSpPr>
        <p:spPr bwMode="auto">
          <a:xfrm>
            <a:off x="928116" y="693717"/>
            <a:ext cx="5245232"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AU"/>
          </a:p>
        </p:txBody>
      </p:sp>
      <p:sp>
        <p:nvSpPr>
          <p:cNvPr id="10" name="TextBox 9">
            <a:extLst>
              <a:ext uri="{FF2B5EF4-FFF2-40B4-BE49-F238E27FC236}">
                <a16:creationId xmlns:a16="http://schemas.microsoft.com/office/drawing/2014/main" id="{75E6D0FE-C3CB-1142-6CC8-8329B18DBDFE}"/>
              </a:ext>
            </a:extLst>
          </p:cNvPr>
          <p:cNvSpPr txBox="1"/>
          <p:nvPr/>
        </p:nvSpPr>
        <p:spPr>
          <a:xfrm>
            <a:off x="2475855" y="173081"/>
            <a:ext cx="73949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err="1">
                <a:solidFill>
                  <a:srgbClr val="8B2F92"/>
                </a:solidFill>
                <a:latin typeface="Calibri" panose="020F0502020204030204" pitchFamily="34" charset="0"/>
                <a:ea typeface="Calibri" panose="020F0502020204030204" pitchFamily="34" charset="0"/>
                <a:cs typeface="Calibri" panose="020F0502020204030204" pitchFamily="34" charset="0"/>
              </a:rPr>
              <a:t>Transperth</a:t>
            </a: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 Special Assistance Line</a:t>
            </a:r>
          </a:p>
        </p:txBody>
      </p:sp>
      <p:grpSp>
        <p:nvGrpSpPr>
          <p:cNvPr id="2" name="Group 1">
            <a:extLst>
              <a:ext uri="{FF2B5EF4-FFF2-40B4-BE49-F238E27FC236}">
                <a16:creationId xmlns:a16="http://schemas.microsoft.com/office/drawing/2014/main" id="{FE0C1793-D173-E504-C805-17BE720D8A68}"/>
              </a:ext>
            </a:extLst>
          </p:cNvPr>
          <p:cNvGrpSpPr/>
          <p:nvPr/>
        </p:nvGrpSpPr>
        <p:grpSpPr>
          <a:xfrm>
            <a:off x="2040980" y="2546951"/>
            <a:ext cx="1881041" cy="4184432"/>
            <a:chOff x="1714994" y="1419854"/>
            <a:chExt cx="1723637" cy="4056225"/>
          </a:xfrm>
        </p:grpSpPr>
        <p:pic>
          <p:nvPicPr>
            <p:cNvPr id="4" name="Picture 3">
              <a:extLst>
                <a:ext uri="{FF2B5EF4-FFF2-40B4-BE49-F238E27FC236}">
                  <a16:creationId xmlns:a16="http://schemas.microsoft.com/office/drawing/2014/main" id="{DDED7F38-1DCB-D5C4-1316-4E342C5B7F5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17617" y="1419854"/>
              <a:ext cx="1677088" cy="860650"/>
            </a:xfrm>
            <a:prstGeom prst="rect">
              <a:avLst/>
            </a:prstGeom>
          </p:spPr>
        </p:pic>
        <p:pic>
          <p:nvPicPr>
            <p:cNvPr id="5" name="Picture 4">
              <a:extLst>
                <a:ext uri="{FF2B5EF4-FFF2-40B4-BE49-F238E27FC236}">
                  <a16:creationId xmlns:a16="http://schemas.microsoft.com/office/drawing/2014/main" id="{BEC014D3-7982-2201-F0AD-2A4F1BA5717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714994" y="4507095"/>
              <a:ext cx="1723637" cy="968984"/>
            </a:xfrm>
            <a:prstGeom prst="rect">
              <a:avLst/>
            </a:prstGeom>
          </p:spPr>
        </p:pic>
      </p:grpSp>
      <p:pic>
        <p:nvPicPr>
          <p:cNvPr id="8" name="Picture 7" descr="A black smartphone with a screen on&#10;&#10;Description automatically generated">
            <a:extLst>
              <a:ext uri="{FF2B5EF4-FFF2-40B4-BE49-F238E27FC236}">
                <a16:creationId xmlns:a16="http://schemas.microsoft.com/office/drawing/2014/main" id="{8FE23AFE-2071-D87F-F157-E01BB666A069}"/>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636234" y="897087"/>
            <a:ext cx="734036" cy="1336234"/>
          </a:xfrm>
          <a:prstGeom prst="rect">
            <a:avLst/>
          </a:prstGeom>
        </p:spPr>
      </p:pic>
      <p:pic>
        <p:nvPicPr>
          <p:cNvPr id="9" name="Picture 8" descr="A person smiling while talking on a cell phone&#10;&#10;Description automatically generated">
            <a:extLst>
              <a:ext uri="{FF2B5EF4-FFF2-40B4-BE49-F238E27FC236}">
                <a16:creationId xmlns:a16="http://schemas.microsoft.com/office/drawing/2014/main" id="{88F309D6-7459-CF15-EC92-A5155592973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99416" y="3860192"/>
            <a:ext cx="1364168" cy="1394737"/>
          </a:xfrm>
          <a:prstGeom prst="rect">
            <a:avLst/>
          </a:prstGeom>
        </p:spPr>
      </p:pic>
    </p:spTree>
    <p:extLst>
      <p:ext uri="{BB962C8B-B14F-4D97-AF65-F5344CB8AC3E}">
        <p14:creationId xmlns:p14="http://schemas.microsoft.com/office/powerpoint/2010/main" val="3782712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C7DA79E-9997-2B94-86FD-1E1B93FA3A73}"/>
              </a:ext>
            </a:extLst>
          </p:cNvPr>
          <p:cNvSpPr>
            <a:spLocks noGrp="1"/>
          </p:cNvSpPr>
          <p:nvPr>
            <p:ph idx="1"/>
          </p:nvPr>
        </p:nvSpPr>
        <p:spPr>
          <a:xfrm>
            <a:off x="4788739" y="1206505"/>
            <a:ext cx="6360624" cy="4861143"/>
          </a:xfrm>
        </p:spPr>
        <p:txBody>
          <a:bodyPr vert="horz" lIns="91440" tIns="45720" rIns="91440" bIns="45720" rtlCol="0" anchor="t">
            <a:normAutofit/>
          </a:bodyPr>
          <a:lstStyle/>
          <a:p>
            <a:pPr marL="0" indent="0">
              <a:buNone/>
            </a:pPr>
            <a:r>
              <a:rPr lang="en-US" sz="2400">
                <a:latin typeface="Calibri"/>
                <a:ea typeface="Calibri"/>
                <a:cs typeface="Calibri"/>
              </a:rPr>
              <a:t>You can use communication cards to tell </a:t>
            </a:r>
            <a:r>
              <a:rPr lang="en-US" sz="2400" err="1">
                <a:latin typeface="Calibri"/>
                <a:ea typeface="Calibri"/>
                <a:cs typeface="Calibri"/>
              </a:rPr>
              <a:t>Transperth</a:t>
            </a:r>
            <a:r>
              <a:rPr lang="en-US" sz="2400">
                <a:latin typeface="Calibri"/>
                <a:ea typeface="Calibri"/>
                <a:cs typeface="Calibri"/>
              </a:rPr>
              <a:t> staff how to help you.</a:t>
            </a:r>
            <a:endParaRPr lang="en-US" sz="2400"/>
          </a:p>
          <a:p>
            <a:endParaRPr lang="en-US" sz="2400">
              <a:latin typeface="Calibri" panose="020F0502020204030204" pitchFamily="34" charset="0"/>
              <a:ea typeface="Calibri" panose="020F0502020204030204" pitchFamily="34" charset="0"/>
              <a:cs typeface="Calibri" panose="020F0502020204030204" pitchFamily="34" charset="0"/>
            </a:endParaRPr>
          </a:p>
          <a:p>
            <a:endParaRPr lang="en-US" sz="2400">
              <a:latin typeface="Calibri"/>
              <a:ea typeface="Calibri"/>
              <a:cs typeface="Calibri"/>
            </a:endParaRPr>
          </a:p>
          <a:p>
            <a:pPr marL="0" indent="0">
              <a:buNone/>
            </a:pPr>
            <a:r>
              <a:rPr lang="en-US" sz="2400">
                <a:latin typeface="Calibri"/>
                <a:ea typeface="Calibri"/>
                <a:cs typeface="Calibri"/>
              </a:rPr>
              <a:t>Show your communication card to the bus driver as you get on the bus.</a:t>
            </a:r>
            <a:endParaRPr lang="en-US" sz="2400">
              <a:latin typeface="Calibri" panose="020F0502020204030204" pitchFamily="34" charset="0"/>
              <a:ea typeface="Calibri" panose="020F0502020204030204" pitchFamily="34" charset="0"/>
              <a:cs typeface="Calibri" panose="020F0502020204030204" pitchFamily="34" charset="0"/>
            </a:endParaRPr>
          </a:p>
          <a:p>
            <a:endParaRPr lang="en-US" sz="2400">
              <a:latin typeface="Calibri" panose="020F0502020204030204" pitchFamily="34" charset="0"/>
              <a:ea typeface="Calibri" panose="020F0502020204030204" pitchFamily="34" charset="0"/>
              <a:cs typeface="Calibri" panose="020F0502020204030204" pitchFamily="34" charset="0"/>
            </a:endParaRPr>
          </a:p>
          <a:p>
            <a:endParaRPr lang="en-US" sz="2400">
              <a:latin typeface="Calibri"/>
              <a:ea typeface="Calibri"/>
              <a:cs typeface="Calibri"/>
            </a:endParaRPr>
          </a:p>
          <a:p>
            <a:pPr marL="0" indent="0">
              <a:buNone/>
            </a:pPr>
            <a:r>
              <a:rPr lang="en-US" sz="2400">
                <a:latin typeface="Calibri"/>
                <a:ea typeface="Calibri"/>
                <a:cs typeface="Calibri"/>
              </a:rPr>
              <a:t>You can get communication cards by calling 13 62 13 or from any </a:t>
            </a:r>
            <a:r>
              <a:rPr lang="en-US" sz="2400" err="1">
                <a:latin typeface="Calibri"/>
                <a:ea typeface="Calibri"/>
                <a:cs typeface="Calibri"/>
              </a:rPr>
              <a:t>Transperth</a:t>
            </a:r>
            <a:r>
              <a:rPr lang="en-US" sz="2400">
                <a:latin typeface="Calibri"/>
                <a:ea typeface="Calibri"/>
                <a:cs typeface="Calibri"/>
              </a:rPr>
              <a:t> </a:t>
            </a:r>
            <a:r>
              <a:rPr lang="en-US" sz="2400" err="1">
                <a:latin typeface="Calibri"/>
                <a:ea typeface="Calibri"/>
                <a:cs typeface="Calibri"/>
              </a:rPr>
              <a:t>InfoCentre</a:t>
            </a:r>
            <a:r>
              <a:rPr lang="en-US" sz="2400">
                <a:latin typeface="Calibri"/>
                <a:ea typeface="Calibri"/>
                <a:cs typeface="Calibri"/>
              </a:rPr>
              <a:t>.</a:t>
            </a:r>
            <a:endParaRPr lang="en-US" sz="2400">
              <a:latin typeface="Calibri" panose="020F0502020204030204" pitchFamily="34" charset="0"/>
              <a:ea typeface="Calibri" panose="020F0502020204030204" pitchFamily="34" charset="0"/>
              <a:cs typeface="Calibri" panose="020F0502020204030204" pitchFamily="34" charset="0"/>
            </a:endParaRPr>
          </a:p>
          <a:p>
            <a:endParaRPr lang="en-US">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a:latin typeface="Calibri" panose="020F0502020204030204" pitchFamily="34" charset="0"/>
              <a:ea typeface="Calibri" panose="020F0502020204030204" pitchFamily="34" charset="0"/>
              <a:cs typeface="Calibri" panose="020F0502020204030204" pitchFamily="34" charset="0"/>
            </a:endParaRPr>
          </a:p>
          <a:p>
            <a:endParaRPr lang="en-AU">
              <a:latin typeface="Calibri" panose="020F0502020204030204" pitchFamily="34" charset="0"/>
              <a:ea typeface="Calibri" panose="020F0502020204030204" pitchFamily="34" charset="0"/>
              <a:cs typeface="Calibri" panose="020F0502020204030204" pitchFamily="34" charset="0"/>
            </a:endParaRPr>
          </a:p>
        </p:txBody>
      </p:sp>
      <p:sp>
        <p:nvSpPr>
          <p:cNvPr id="3" name="Rectangle 2">
            <a:extLst>
              <a:ext uri="{FF2B5EF4-FFF2-40B4-BE49-F238E27FC236}">
                <a16:creationId xmlns:a16="http://schemas.microsoft.com/office/drawing/2014/main" id="{E6F09996-617E-AF53-290F-299399C98281}"/>
              </a:ext>
            </a:extLst>
          </p:cNvPr>
          <p:cNvSpPr>
            <a:spLocks noChangeArrowheads="1"/>
          </p:cNvSpPr>
          <p:nvPr/>
        </p:nvSpPr>
        <p:spPr bwMode="auto">
          <a:xfrm>
            <a:off x="928116" y="693717"/>
            <a:ext cx="5245232" cy="3140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AU"/>
          </a:p>
        </p:txBody>
      </p:sp>
      <p:pic>
        <p:nvPicPr>
          <p:cNvPr id="9" name="Picture 8" descr="A card with a green and white background&#10;&#10;Description automatically generated">
            <a:extLst>
              <a:ext uri="{FF2B5EF4-FFF2-40B4-BE49-F238E27FC236}">
                <a16:creationId xmlns:a16="http://schemas.microsoft.com/office/drawing/2014/main" id="{D9094726-C659-85D8-01A2-AF03378DA9E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52666" y="1026330"/>
            <a:ext cx="1951419" cy="1266364"/>
          </a:xfrm>
          <a:prstGeom prst="rect">
            <a:avLst/>
          </a:prstGeom>
        </p:spPr>
      </p:pic>
      <p:sp>
        <p:nvSpPr>
          <p:cNvPr id="7" name="TextBox 6">
            <a:extLst>
              <a:ext uri="{FF2B5EF4-FFF2-40B4-BE49-F238E27FC236}">
                <a16:creationId xmlns:a16="http://schemas.microsoft.com/office/drawing/2014/main" id="{ADD0037C-1CDA-8A62-9020-25EC8E649D58}"/>
              </a:ext>
            </a:extLst>
          </p:cNvPr>
          <p:cNvSpPr txBox="1"/>
          <p:nvPr/>
        </p:nvSpPr>
        <p:spPr>
          <a:xfrm>
            <a:off x="3799018" y="163593"/>
            <a:ext cx="45939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Communication card</a:t>
            </a:r>
          </a:p>
        </p:txBody>
      </p:sp>
      <p:pic>
        <p:nvPicPr>
          <p:cNvPr id="2" name="Picture 1" descr="A bus station with buses and a bus stop&#10;&#10;Description automatically generated">
            <a:extLst>
              <a:ext uri="{FF2B5EF4-FFF2-40B4-BE49-F238E27FC236}">
                <a16:creationId xmlns:a16="http://schemas.microsoft.com/office/drawing/2014/main" id="{E9D0344D-8EEC-3C5E-3FBB-D12150D1E67D}"/>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259739" y="2801004"/>
            <a:ext cx="1951419" cy="1299908"/>
          </a:xfrm>
          <a:prstGeom prst="rect">
            <a:avLst/>
          </a:prstGeom>
        </p:spPr>
      </p:pic>
      <p:pic>
        <p:nvPicPr>
          <p:cNvPr id="4" name="Picture 3" descr="A person smiling while talking on a cell phone&#10;&#10;Description automatically generated">
            <a:extLst>
              <a:ext uri="{FF2B5EF4-FFF2-40B4-BE49-F238E27FC236}">
                <a16:creationId xmlns:a16="http://schemas.microsoft.com/office/drawing/2014/main" id="{8060173C-51F3-35DA-933F-665FB9391DF0}"/>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515701" y="4599929"/>
            <a:ext cx="1431742" cy="1463825"/>
          </a:xfrm>
          <a:prstGeom prst="rect">
            <a:avLst/>
          </a:prstGeom>
        </p:spPr>
      </p:pic>
    </p:spTree>
    <p:extLst>
      <p:ext uri="{BB962C8B-B14F-4D97-AF65-F5344CB8AC3E}">
        <p14:creationId xmlns:p14="http://schemas.microsoft.com/office/powerpoint/2010/main" val="2323887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C7DA79E-9997-2B94-86FD-1E1B93FA3A73}"/>
              </a:ext>
            </a:extLst>
          </p:cNvPr>
          <p:cNvSpPr>
            <a:spLocks noGrp="1"/>
          </p:cNvSpPr>
          <p:nvPr>
            <p:ph idx="1"/>
          </p:nvPr>
        </p:nvSpPr>
        <p:spPr>
          <a:xfrm>
            <a:off x="4937050" y="1874890"/>
            <a:ext cx="6281406" cy="3554360"/>
          </a:xfrm>
        </p:spPr>
        <p:txBody>
          <a:bodyPr vert="horz" lIns="91440" tIns="45720" rIns="91440" bIns="45720" rtlCol="0" anchor="t">
            <a:normAutofit/>
          </a:bodyPr>
          <a:lstStyle/>
          <a:p>
            <a:pPr marL="0" indent="0">
              <a:buNone/>
            </a:pPr>
            <a:r>
              <a:rPr lang="en-US" sz="2400">
                <a:latin typeface="Calibri"/>
                <a:ea typeface="Calibri"/>
                <a:cs typeface="Calibri"/>
              </a:rPr>
              <a:t>We have looked at how we can use public transport to get to places.</a:t>
            </a:r>
          </a:p>
          <a:p>
            <a:pPr marL="0" indent="0">
              <a:buNone/>
            </a:pPr>
            <a:endParaRPr lang="en-US" sz="240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40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a:latin typeface="Calibri"/>
                <a:ea typeface="Calibri"/>
                <a:cs typeface="Calibri"/>
              </a:rPr>
              <a:t>Now let’s look at how we can plan what we are going to do with our friends.</a:t>
            </a:r>
          </a:p>
          <a:p>
            <a:endParaRPr lang="en-US">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a:latin typeface="Calibri" panose="020F0502020204030204" pitchFamily="34" charset="0"/>
              <a:ea typeface="Calibri" panose="020F0502020204030204" pitchFamily="34" charset="0"/>
              <a:cs typeface="Calibri" panose="020F0502020204030204" pitchFamily="34" charset="0"/>
            </a:endParaRPr>
          </a:p>
          <a:p>
            <a:endParaRPr lang="en-AU">
              <a:latin typeface="Calibri" panose="020F0502020204030204" pitchFamily="34" charset="0"/>
              <a:ea typeface="Calibri" panose="020F0502020204030204" pitchFamily="34" charset="0"/>
              <a:cs typeface="Calibri" panose="020F0502020204030204" pitchFamily="34" charset="0"/>
            </a:endParaRPr>
          </a:p>
        </p:txBody>
      </p:sp>
      <p:pic>
        <p:nvPicPr>
          <p:cNvPr id="3" name="Picture 2" descr="A bus station with buses and a bus stop&#10;&#10;Description automatically generated">
            <a:extLst>
              <a:ext uri="{FF2B5EF4-FFF2-40B4-BE49-F238E27FC236}">
                <a16:creationId xmlns:a16="http://schemas.microsoft.com/office/drawing/2014/main" id="{04FC89CD-3584-441A-51DF-AD620E82E1E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22511" y="1427614"/>
            <a:ext cx="2488881" cy="1666850"/>
          </a:xfrm>
          <a:prstGeom prst="rect">
            <a:avLst/>
          </a:prstGeom>
        </p:spPr>
      </p:pic>
      <p:sp>
        <p:nvSpPr>
          <p:cNvPr id="7" name="TextBox 6">
            <a:extLst>
              <a:ext uri="{FF2B5EF4-FFF2-40B4-BE49-F238E27FC236}">
                <a16:creationId xmlns:a16="http://schemas.microsoft.com/office/drawing/2014/main" id="{B7DACF0D-1921-AE0E-69D6-AD4600793C71}"/>
              </a:ext>
            </a:extLst>
          </p:cNvPr>
          <p:cNvSpPr txBox="1"/>
          <p:nvPr/>
        </p:nvSpPr>
        <p:spPr>
          <a:xfrm>
            <a:off x="2398507" y="136437"/>
            <a:ext cx="73949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Planning to meet up with a friend</a:t>
            </a:r>
          </a:p>
        </p:txBody>
      </p:sp>
      <p:pic>
        <p:nvPicPr>
          <p:cNvPr id="13" name="Picture 12">
            <a:extLst>
              <a:ext uri="{FF2B5EF4-FFF2-40B4-BE49-F238E27FC236}">
                <a16:creationId xmlns:a16="http://schemas.microsoft.com/office/drawing/2014/main" id="{CF42FB21-D73C-219D-AD64-19D124442B9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099222" y="3469052"/>
            <a:ext cx="2126166" cy="2126166"/>
          </a:xfrm>
          <a:prstGeom prst="rect">
            <a:avLst/>
          </a:prstGeom>
        </p:spPr>
      </p:pic>
    </p:spTree>
    <p:extLst>
      <p:ext uri="{BB962C8B-B14F-4D97-AF65-F5344CB8AC3E}">
        <p14:creationId xmlns:p14="http://schemas.microsoft.com/office/powerpoint/2010/main" val="31210889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C7DA79E-9997-2B94-86FD-1E1B93FA3A73}"/>
              </a:ext>
            </a:extLst>
          </p:cNvPr>
          <p:cNvSpPr>
            <a:spLocks noGrp="1"/>
          </p:cNvSpPr>
          <p:nvPr>
            <p:ph idx="1"/>
          </p:nvPr>
        </p:nvSpPr>
        <p:spPr>
          <a:xfrm>
            <a:off x="4699972" y="1417409"/>
            <a:ext cx="6383626" cy="4822628"/>
          </a:xfrm>
        </p:spPr>
        <p:txBody>
          <a:bodyPr vert="horz" lIns="91440" tIns="45720" rIns="91440" bIns="45720" rtlCol="0" anchor="t">
            <a:normAutofit/>
          </a:bodyPr>
          <a:lstStyle/>
          <a:p>
            <a:pPr marL="0" indent="0">
              <a:buNone/>
            </a:pPr>
            <a:r>
              <a:rPr lang="en-US" sz="2400">
                <a:latin typeface="Calibri"/>
                <a:ea typeface="Calibri"/>
                <a:cs typeface="Calibri"/>
              </a:rPr>
              <a:t>Make it a day and time when you can both do it.</a:t>
            </a:r>
          </a:p>
          <a:p>
            <a:endParaRPr lang="en-US" sz="2400">
              <a:latin typeface="Calibri" panose="020F0502020204030204" pitchFamily="34" charset="0"/>
              <a:ea typeface="Calibri" panose="020F0502020204030204" pitchFamily="34" charset="0"/>
              <a:cs typeface="Calibri" panose="020F0502020204030204" pitchFamily="34" charset="0"/>
            </a:endParaRPr>
          </a:p>
          <a:p>
            <a:endParaRPr lang="en-US" sz="2400">
              <a:latin typeface="Calibri" panose="020F0502020204030204" pitchFamily="34" charset="0"/>
              <a:ea typeface="Calibri" panose="020F0502020204030204" pitchFamily="34" charset="0"/>
              <a:cs typeface="Calibri" panose="020F0502020204030204" pitchFamily="34" charset="0"/>
            </a:endParaRPr>
          </a:p>
          <a:p>
            <a:endParaRPr lang="en-US" sz="2400">
              <a:latin typeface="Calibri"/>
              <a:ea typeface="Calibri"/>
              <a:cs typeface="Calibri"/>
            </a:endParaRPr>
          </a:p>
          <a:p>
            <a:pPr marL="0" indent="0">
              <a:buNone/>
            </a:pPr>
            <a:r>
              <a:rPr lang="en-US" sz="2400">
                <a:latin typeface="Calibri"/>
                <a:ea typeface="Calibri"/>
                <a:cs typeface="Calibri"/>
              </a:rPr>
              <a:t>Think about how you will get there.</a:t>
            </a:r>
          </a:p>
          <a:p>
            <a:endParaRPr lang="en-US" sz="2400">
              <a:latin typeface="Calibri" panose="020F0502020204030204" pitchFamily="34" charset="0"/>
              <a:ea typeface="Calibri" panose="020F0502020204030204" pitchFamily="34" charset="0"/>
              <a:cs typeface="Calibri" panose="020F0502020204030204" pitchFamily="34" charset="0"/>
            </a:endParaRPr>
          </a:p>
          <a:p>
            <a:endParaRPr lang="en-US" sz="2400">
              <a:latin typeface="Calibri" panose="020F0502020204030204" pitchFamily="34" charset="0"/>
              <a:ea typeface="Calibri" panose="020F0502020204030204" pitchFamily="34" charset="0"/>
              <a:cs typeface="Calibri" panose="020F0502020204030204" pitchFamily="34" charset="0"/>
            </a:endParaRPr>
          </a:p>
          <a:p>
            <a:endParaRPr lang="en-US" sz="240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a:latin typeface="Calibri"/>
                <a:ea typeface="Calibri"/>
                <a:cs typeface="Calibri"/>
              </a:rPr>
              <a:t>Think about what it will cost and who might need to go with you.</a:t>
            </a:r>
          </a:p>
          <a:p>
            <a:endParaRPr lang="en-US">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a:latin typeface="Calibri" panose="020F0502020204030204" pitchFamily="34" charset="0"/>
              <a:ea typeface="Calibri" panose="020F0502020204030204" pitchFamily="34" charset="0"/>
              <a:cs typeface="Calibri" panose="020F0502020204030204" pitchFamily="34" charset="0"/>
            </a:endParaRPr>
          </a:p>
          <a:p>
            <a:endParaRPr lang="en-AU">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874D4025-C1E2-FDBA-A7A5-4CD140FDBED5}"/>
              </a:ext>
            </a:extLst>
          </p:cNvPr>
          <p:cNvSpPr txBox="1"/>
          <p:nvPr/>
        </p:nvSpPr>
        <p:spPr>
          <a:xfrm>
            <a:off x="2398507" y="84242"/>
            <a:ext cx="739498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Planning to meet up with a friend</a:t>
            </a:r>
          </a:p>
        </p:txBody>
      </p:sp>
      <p:pic>
        <p:nvPicPr>
          <p:cNvPr id="13" name="Picture 12">
            <a:extLst>
              <a:ext uri="{FF2B5EF4-FFF2-40B4-BE49-F238E27FC236}">
                <a16:creationId xmlns:a16="http://schemas.microsoft.com/office/drawing/2014/main" id="{F02C9D2C-5DC8-04CF-45E3-274E6CC84CE1}"/>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521476" y="1232738"/>
            <a:ext cx="1608378" cy="1186252"/>
          </a:xfrm>
          <a:prstGeom prst="rect">
            <a:avLst/>
          </a:prstGeom>
        </p:spPr>
      </p:pic>
      <p:pic>
        <p:nvPicPr>
          <p:cNvPr id="15" name="Picture 14">
            <a:extLst>
              <a:ext uri="{FF2B5EF4-FFF2-40B4-BE49-F238E27FC236}">
                <a16:creationId xmlns:a16="http://schemas.microsoft.com/office/drawing/2014/main" id="{B966AF98-31CA-B926-5703-BCD8F57F396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521476" y="2929255"/>
            <a:ext cx="1405054" cy="1405054"/>
          </a:xfrm>
          <a:prstGeom prst="rect">
            <a:avLst/>
          </a:prstGeom>
        </p:spPr>
      </p:pic>
      <p:pic>
        <p:nvPicPr>
          <p:cNvPr id="17" name="Picture 16">
            <a:extLst>
              <a:ext uri="{FF2B5EF4-FFF2-40B4-BE49-F238E27FC236}">
                <a16:creationId xmlns:a16="http://schemas.microsoft.com/office/drawing/2014/main" id="{D076844A-236E-6400-7BEF-355D6655C064}"/>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463149" y="4848797"/>
            <a:ext cx="1517867" cy="1289640"/>
          </a:xfrm>
          <a:prstGeom prst="rect">
            <a:avLst/>
          </a:prstGeom>
        </p:spPr>
      </p:pic>
    </p:spTree>
    <p:extLst>
      <p:ext uri="{BB962C8B-B14F-4D97-AF65-F5344CB8AC3E}">
        <p14:creationId xmlns:p14="http://schemas.microsoft.com/office/powerpoint/2010/main" val="13565500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68A842-C715-C39B-BB79-E8A8D6A13AF4}"/>
              </a:ext>
            </a:extLst>
          </p:cNvPr>
          <p:cNvSpPr txBox="1"/>
          <p:nvPr/>
        </p:nvSpPr>
        <p:spPr>
          <a:xfrm>
            <a:off x="3610758" y="51407"/>
            <a:ext cx="49704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My Friendship Planner</a:t>
            </a:r>
          </a:p>
        </p:txBody>
      </p:sp>
      <p:pic>
        <p:nvPicPr>
          <p:cNvPr id="4" name="Picture 3" descr="A table with a list of different items&#10;&#10;Description automatically generated with medium confidence">
            <a:extLst>
              <a:ext uri="{FF2B5EF4-FFF2-40B4-BE49-F238E27FC236}">
                <a16:creationId xmlns:a16="http://schemas.microsoft.com/office/drawing/2014/main" id="{50DCC35F-F58C-E181-8057-BA9E4EA2BD6A}"/>
              </a:ext>
            </a:extLst>
          </p:cNvPr>
          <p:cNvPicPr>
            <a:picLocks noChangeAspect="1"/>
          </p:cNvPicPr>
          <p:nvPr/>
        </p:nvPicPr>
        <p:blipFill>
          <a:blip r:embed="rId3"/>
          <a:srcRect l="5028" t="9298" r="4704" b="11582"/>
          <a:stretch>
            <a:fillRect/>
          </a:stretch>
        </p:blipFill>
        <p:spPr>
          <a:xfrm>
            <a:off x="213499" y="1017781"/>
            <a:ext cx="11756587" cy="5129200"/>
          </a:xfrm>
          <a:prstGeom prst="rect">
            <a:avLst/>
          </a:prstGeom>
        </p:spPr>
      </p:pic>
    </p:spTree>
    <p:extLst>
      <p:ext uri="{BB962C8B-B14F-4D97-AF65-F5344CB8AC3E}">
        <p14:creationId xmlns:p14="http://schemas.microsoft.com/office/powerpoint/2010/main" val="31772493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D5FF34-8E8F-23A0-D179-DC0C44E6FE7A}"/>
              </a:ext>
            </a:extLst>
          </p:cNvPr>
          <p:cNvSpPr>
            <a:spLocks noGrp="1"/>
          </p:cNvSpPr>
          <p:nvPr>
            <p:ph idx="1"/>
          </p:nvPr>
        </p:nvSpPr>
        <p:spPr>
          <a:xfrm>
            <a:off x="2152650" y="992168"/>
            <a:ext cx="7886700" cy="1441750"/>
          </a:xfrm>
          <a:ln>
            <a:solidFill>
              <a:srgbClr val="8B2F92"/>
            </a:solidFill>
          </a:ln>
        </p:spPr>
        <p:txBody>
          <a:bodyPr vert="horz" lIns="91440" tIns="45720" rIns="91440" bIns="45720" rtlCol="0" anchor="ctr">
            <a:normAutofit/>
          </a:bodyPr>
          <a:lstStyle/>
          <a:p>
            <a:pPr marL="0" indent="0" algn="ctr">
              <a:buNone/>
            </a:pPr>
            <a:r>
              <a:rPr lang="en-GB" sz="4000" b="1">
                <a:solidFill>
                  <a:srgbClr val="8B2F92"/>
                </a:solidFill>
                <a:latin typeface="Calibri" panose="020F0502020204030204" pitchFamily="34" charset="0"/>
                <a:ea typeface="Calibri" panose="020F0502020204030204" pitchFamily="34" charset="0"/>
                <a:cs typeface="Calibri" panose="020F0502020204030204" pitchFamily="34" charset="0"/>
              </a:rPr>
              <a:t>Staying Connected After School</a:t>
            </a:r>
          </a:p>
          <a:p>
            <a:pPr marL="0" indent="0" algn="ctr">
              <a:buNone/>
            </a:pPr>
            <a:r>
              <a:rPr lang="en-GB" sz="4000" b="1">
                <a:solidFill>
                  <a:srgbClr val="8B2F92"/>
                </a:solidFill>
                <a:latin typeface="Calibri" panose="020F0502020204030204" pitchFamily="34" charset="0"/>
                <a:ea typeface="Calibri" panose="020F0502020204030204" pitchFamily="34" charset="0"/>
                <a:cs typeface="Calibri" panose="020F0502020204030204" pitchFamily="34" charset="0"/>
              </a:rPr>
              <a:t>Session 2</a:t>
            </a:r>
            <a:endParaRPr lang="en-US" sz="4000" b="1">
              <a:solidFill>
                <a:srgbClr val="8B2F92"/>
              </a:solidFill>
              <a:latin typeface="Calibri" panose="020F0502020204030204" pitchFamily="34" charset="0"/>
              <a:ea typeface="Calibri" panose="020F0502020204030204" pitchFamily="34" charset="0"/>
              <a:cs typeface="Calibri" panose="020F0502020204030204" pitchFamily="34" charset="0"/>
            </a:endParaRPr>
          </a:p>
        </p:txBody>
      </p:sp>
      <p:pic>
        <p:nvPicPr>
          <p:cNvPr id="1031" name="Picture 7"/>
          <p:cNvPicPr>
            <a:picLocks noChangeAspect="1" noChangeArrowheads="1"/>
          </p:cNvPicPr>
          <p:nvPr/>
        </p:nvPicPr>
        <p:blipFill>
          <a:blip r:embed="rId3" cstate="print">
            <a:extLst>
              <a:ext uri="{28A0092B-C50C-407E-A947-70E740481C1C}">
                <a14:useLocalDpi xmlns:a14="http://schemas.microsoft.com/office/drawing/2010/main"/>
              </a:ext>
            </a:extLst>
          </a:blip>
          <a:srcRect/>
          <a:stretch/>
        </p:blipFill>
        <p:spPr bwMode="auto">
          <a:xfrm>
            <a:off x="3478878" y="3429000"/>
            <a:ext cx="5234245" cy="2436832"/>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75173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4137EE6-FDB9-E29B-2E90-99C286114579}"/>
              </a:ext>
            </a:extLst>
          </p:cNvPr>
          <p:cNvSpPr txBox="1"/>
          <p:nvPr/>
        </p:nvSpPr>
        <p:spPr>
          <a:xfrm>
            <a:off x="1367027" y="5657670"/>
            <a:ext cx="9457944" cy="1200329"/>
          </a:xfrm>
          <a:prstGeom prst="rect">
            <a:avLst/>
          </a:prstGeom>
          <a:noFill/>
        </p:spPr>
        <p:txBody>
          <a:bodyPr wrap="square" rtlCol="0">
            <a:spAutoFit/>
          </a:bodyPr>
          <a:lstStyle/>
          <a:p>
            <a:pPr marL="285750" indent="-285750">
              <a:buFont typeface="Arial" panose="020B0604020202020204" pitchFamily="34" charset="0"/>
              <a:buChar char="•"/>
            </a:pPr>
            <a:r>
              <a:rPr lang="en-US" sz="2400">
                <a:latin typeface="Calibri" panose="020F0502020204030204" pitchFamily="34" charset="0"/>
                <a:ea typeface="Calibri" panose="020F0502020204030204" pitchFamily="34" charset="0"/>
                <a:cs typeface="Calibri" panose="020F0502020204030204" pitchFamily="34" charset="0"/>
              </a:rPr>
              <a:t>You can use this blank planner to think of some activities that you might like to do with your friends.</a:t>
            </a:r>
          </a:p>
          <a:p>
            <a:pPr marL="285750" indent="-285750">
              <a:buFont typeface="Arial" panose="020B0604020202020204" pitchFamily="34" charset="0"/>
              <a:buChar char="•"/>
            </a:pPr>
            <a:r>
              <a:rPr lang="en-US" sz="2400">
                <a:latin typeface="Calibri" panose="020F0502020204030204" pitchFamily="34" charset="0"/>
                <a:ea typeface="Calibri" panose="020F0502020204030204" pitchFamily="34" charset="0"/>
                <a:cs typeface="Calibri" panose="020F0502020204030204" pitchFamily="34" charset="0"/>
              </a:rPr>
              <a:t>You could ask your family or a support worker to help make it happen</a:t>
            </a:r>
            <a:r>
              <a:rPr lang="en-US" sz="2400">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en-AU" sz="240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1EF81A85-F193-D49D-1872-2C3BF50331A7}"/>
              </a:ext>
            </a:extLst>
          </p:cNvPr>
          <p:cNvSpPr txBox="1"/>
          <p:nvPr/>
        </p:nvSpPr>
        <p:spPr>
          <a:xfrm>
            <a:off x="3610758" y="51407"/>
            <a:ext cx="497048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My Friendship Planner</a:t>
            </a:r>
          </a:p>
        </p:txBody>
      </p:sp>
      <p:pic>
        <p:nvPicPr>
          <p:cNvPr id="4" name="Picture 3" descr="A grid of a chart with a map and icons&#10;&#10;Description automatically generated with medium confidence">
            <a:extLst>
              <a:ext uri="{FF2B5EF4-FFF2-40B4-BE49-F238E27FC236}">
                <a16:creationId xmlns:a16="http://schemas.microsoft.com/office/drawing/2014/main" id="{9BC98E8A-1DE5-D910-822B-B2F452D95960}"/>
              </a:ext>
            </a:extLst>
          </p:cNvPr>
          <p:cNvPicPr>
            <a:picLocks noChangeAspect="1"/>
          </p:cNvPicPr>
          <p:nvPr/>
        </p:nvPicPr>
        <p:blipFill>
          <a:blip r:embed="rId3"/>
          <a:srcRect l="5293" t="7573" r="4812" b="11068"/>
          <a:stretch>
            <a:fillRect/>
          </a:stretch>
        </p:blipFill>
        <p:spPr>
          <a:xfrm>
            <a:off x="546759" y="675811"/>
            <a:ext cx="11108417" cy="4986773"/>
          </a:xfrm>
          <a:prstGeom prst="rect">
            <a:avLst/>
          </a:prstGeom>
        </p:spPr>
      </p:pic>
    </p:spTree>
    <p:extLst>
      <p:ext uri="{BB962C8B-B14F-4D97-AF65-F5344CB8AC3E}">
        <p14:creationId xmlns:p14="http://schemas.microsoft.com/office/powerpoint/2010/main" val="18508995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EC7DA79E-9997-2B94-86FD-1E1B93FA3A73}"/>
              </a:ext>
            </a:extLst>
          </p:cNvPr>
          <p:cNvSpPr>
            <a:spLocks noGrp="1"/>
          </p:cNvSpPr>
          <p:nvPr>
            <p:ph idx="1"/>
          </p:nvPr>
        </p:nvSpPr>
        <p:spPr>
          <a:xfrm>
            <a:off x="5022073" y="1876413"/>
            <a:ext cx="6220741" cy="3454653"/>
          </a:xfrm>
        </p:spPr>
        <p:txBody>
          <a:bodyPr vert="horz" lIns="91440" tIns="45720" rIns="91440" bIns="45720" rtlCol="0" anchor="t">
            <a:normAutofit/>
          </a:bodyPr>
          <a:lstStyle/>
          <a:p>
            <a:pPr marL="0" indent="0">
              <a:buNone/>
            </a:pPr>
            <a:r>
              <a:rPr lang="en-US" sz="2400">
                <a:latin typeface="Calibri"/>
                <a:ea typeface="Calibri"/>
                <a:cs typeface="Calibri"/>
              </a:rPr>
              <a:t>Someone in your family can help you think about when you could see your friend.</a:t>
            </a:r>
          </a:p>
          <a:p>
            <a:endParaRPr lang="en-US" sz="2400">
              <a:latin typeface="Calibri" panose="020F0502020204030204" pitchFamily="34" charset="0"/>
              <a:ea typeface="Calibri" panose="020F0502020204030204" pitchFamily="34" charset="0"/>
              <a:cs typeface="Calibri" panose="020F0502020204030204" pitchFamily="34" charset="0"/>
            </a:endParaRPr>
          </a:p>
          <a:p>
            <a:endParaRPr lang="en-US" sz="2400">
              <a:latin typeface="Calibri" panose="020F0502020204030204" pitchFamily="34" charset="0"/>
              <a:ea typeface="Calibri" panose="020F0502020204030204" pitchFamily="34" charset="0"/>
              <a:cs typeface="Calibri" panose="020F0502020204030204" pitchFamily="34" charset="0"/>
            </a:endParaRPr>
          </a:p>
          <a:p>
            <a:endParaRPr lang="en-US" sz="2400">
              <a:latin typeface="Calibri"/>
              <a:ea typeface="Calibri"/>
              <a:cs typeface="Calibri"/>
            </a:endParaRPr>
          </a:p>
          <a:p>
            <a:pPr marL="0" indent="0">
              <a:buNone/>
            </a:pPr>
            <a:r>
              <a:rPr lang="en-US" sz="2400">
                <a:latin typeface="Calibri"/>
                <a:ea typeface="Calibri"/>
                <a:cs typeface="Calibri"/>
              </a:rPr>
              <a:t>It does not have to be every week but maybe once a month.</a:t>
            </a:r>
          </a:p>
          <a:p>
            <a:pPr marL="0" indent="0">
              <a:buNone/>
            </a:pP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0F13BC8-6C98-1DD5-A1E6-E453D7C66B6E}"/>
              </a:ext>
            </a:extLst>
          </p:cNvPr>
          <p:cNvSpPr txBox="1"/>
          <p:nvPr/>
        </p:nvSpPr>
        <p:spPr>
          <a:xfrm>
            <a:off x="2778049" y="106526"/>
            <a:ext cx="663590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Planning to meet with a friend</a:t>
            </a:r>
          </a:p>
        </p:txBody>
      </p:sp>
      <p:pic>
        <p:nvPicPr>
          <p:cNvPr id="14" name="Picture 13">
            <a:extLst>
              <a:ext uri="{FF2B5EF4-FFF2-40B4-BE49-F238E27FC236}">
                <a16:creationId xmlns:a16="http://schemas.microsoft.com/office/drawing/2014/main" id="{4D57EF71-9299-5981-08A1-4CC97CB5156B}"/>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385165" y="1598416"/>
            <a:ext cx="2107813" cy="1554024"/>
          </a:xfrm>
          <a:prstGeom prst="rect">
            <a:avLst/>
          </a:prstGeom>
        </p:spPr>
      </p:pic>
      <p:pic>
        <p:nvPicPr>
          <p:cNvPr id="16" name="Picture 15">
            <a:extLst>
              <a:ext uri="{FF2B5EF4-FFF2-40B4-BE49-F238E27FC236}">
                <a16:creationId xmlns:a16="http://schemas.microsoft.com/office/drawing/2014/main" id="{F4B2581E-FFC3-DD3C-E54A-6FAC5FE09888}"/>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292239" y="3873530"/>
            <a:ext cx="1993102" cy="1554024"/>
          </a:xfrm>
          <a:prstGeom prst="rect">
            <a:avLst/>
          </a:prstGeom>
        </p:spPr>
      </p:pic>
    </p:spTree>
    <p:extLst>
      <p:ext uri="{BB962C8B-B14F-4D97-AF65-F5344CB8AC3E}">
        <p14:creationId xmlns:p14="http://schemas.microsoft.com/office/powerpoint/2010/main" val="12528928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487DA3-3BCD-14FA-8439-03BEB3740B95}"/>
              </a:ext>
            </a:extLst>
          </p:cNvPr>
          <p:cNvSpPr>
            <a:spLocks noGrp="1"/>
          </p:cNvSpPr>
          <p:nvPr>
            <p:ph type="title"/>
          </p:nvPr>
        </p:nvSpPr>
        <p:spPr>
          <a:xfrm>
            <a:off x="1847529" y="1187102"/>
            <a:ext cx="3157447" cy="288032"/>
          </a:xfrm>
        </p:spPr>
        <p:txBody>
          <a:bodyPr>
            <a:normAutofit fontScale="90000"/>
          </a:bodyPr>
          <a:lstStyle/>
          <a:p>
            <a:br>
              <a:rPr lang="en-AU" b="1">
                <a:solidFill>
                  <a:srgbClr val="7030A0"/>
                </a:solidFill>
                <a:latin typeface="Calibri" panose="020F0502020204030204" pitchFamily="34" charset="0"/>
                <a:ea typeface="Calibri" panose="020F0502020204030204" pitchFamily="34" charset="0"/>
                <a:cs typeface="Calibri" panose="020F0502020204030204" pitchFamily="34" charset="0"/>
              </a:rPr>
            </a:b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9F8ED057-999F-51B8-67F9-53BB44BBDA6C}"/>
              </a:ext>
            </a:extLst>
          </p:cNvPr>
          <p:cNvSpPr>
            <a:spLocks noGrp="1"/>
          </p:cNvSpPr>
          <p:nvPr>
            <p:ph idx="1"/>
          </p:nvPr>
        </p:nvSpPr>
        <p:spPr>
          <a:xfrm>
            <a:off x="1242498" y="1028383"/>
            <a:ext cx="10250805" cy="4322570"/>
          </a:xfrm>
        </p:spPr>
        <p:txBody>
          <a:bodyPr vert="horz" lIns="68580" tIns="34290" rIns="68580" bIns="34290" rtlCol="0" anchor="t">
            <a:noAutofit/>
          </a:bodyPr>
          <a:lstStyle/>
          <a:p>
            <a:pPr marL="3657600" lvl="8" indent="0">
              <a:buNone/>
            </a:pPr>
            <a:r>
              <a:rPr lang="en-US" sz="2400">
                <a:latin typeface="Calibri"/>
                <a:ea typeface="Calibri"/>
                <a:cs typeface="Calibri"/>
              </a:rPr>
              <a:t>What is something you would like to do? </a:t>
            </a:r>
          </a:p>
          <a:p>
            <a:pPr marL="3657600" lvl="8" indent="0">
              <a:buNone/>
            </a:pPr>
            <a:r>
              <a:rPr lang="en-US" sz="2400">
                <a:latin typeface="Calibri"/>
                <a:ea typeface="Calibri"/>
                <a:cs typeface="Calibri"/>
              </a:rPr>
              <a:t>Think about</a:t>
            </a:r>
          </a:p>
          <a:p>
            <a:pPr marL="3657600" lvl="8" indent="0">
              <a:buNone/>
            </a:pPr>
            <a:endParaRPr lang="en-US" sz="2400">
              <a:latin typeface="Calibri"/>
              <a:ea typeface="Calibri"/>
              <a:cs typeface="Calibri"/>
            </a:endParaRPr>
          </a:p>
          <a:p>
            <a:pPr lvl="8"/>
            <a:r>
              <a:rPr lang="en-US" sz="2400">
                <a:latin typeface="Calibri"/>
                <a:ea typeface="Calibri"/>
                <a:cs typeface="Calibri"/>
              </a:rPr>
              <a:t>A place to meet.</a:t>
            </a:r>
            <a:endParaRPr lang="en-US" sz="2400">
              <a:latin typeface="Calibri" panose="020F0502020204030204" pitchFamily="34" charset="0"/>
              <a:ea typeface="Calibri" panose="020F0502020204030204" pitchFamily="34" charset="0"/>
              <a:cs typeface="Calibri" panose="020F0502020204030204" pitchFamily="34" charset="0"/>
            </a:endParaRPr>
          </a:p>
          <a:p>
            <a:pPr lvl="8"/>
            <a:endParaRPr lang="en-US" sz="2400">
              <a:latin typeface="Calibri" panose="020F0502020204030204" pitchFamily="34" charset="0"/>
              <a:ea typeface="Calibri" panose="020F0502020204030204" pitchFamily="34" charset="0"/>
              <a:cs typeface="Calibri" panose="020F0502020204030204" pitchFamily="34" charset="0"/>
            </a:endParaRPr>
          </a:p>
          <a:p>
            <a:pPr lvl="8"/>
            <a:endParaRPr lang="en-US" sz="2400">
              <a:latin typeface="Calibri" panose="020F0502020204030204" pitchFamily="34" charset="0"/>
              <a:ea typeface="Calibri" panose="020F0502020204030204" pitchFamily="34" charset="0"/>
              <a:cs typeface="Calibri" panose="020F0502020204030204" pitchFamily="34" charset="0"/>
            </a:endParaRPr>
          </a:p>
          <a:p>
            <a:pPr lvl="8"/>
            <a:endParaRPr lang="en-US" sz="2400">
              <a:latin typeface="Calibri" panose="020F0502020204030204" pitchFamily="34" charset="0"/>
              <a:ea typeface="Calibri" panose="020F0502020204030204" pitchFamily="34" charset="0"/>
              <a:cs typeface="Calibri" panose="020F0502020204030204" pitchFamily="34" charset="0"/>
            </a:endParaRPr>
          </a:p>
          <a:p>
            <a:pPr lvl="8"/>
            <a:r>
              <a:rPr lang="en-US" sz="2400">
                <a:latin typeface="Calibri"/>
                <a:ea typeface="Calibri"/>
                <a:cs typeface="Calibri"/>
              </a:rPr>
              <a:t>A way to get there.</a:t>
            </a:r>
            <a:endParaRPr lang="en-US" sz="2400">
              <a:latin typeface="Calibri" panose="020F0502020204030204" pitchFamily="34" charset="0"/>
              <a:ea typeface="Calibri" panose="020F0502020204030204" pitchFamily="34" charset="0"/>
              <a:cs typeface="Calibri" panose="020F0502020204030204" pitchFamily="34" charset="0"/>
            </a:endParaRPr>
          </a:p>
          <a:p>
            <a:pPr lvl="8"/>
            <a:endParaRPr lang="en-US" sz="2400">
              <a:latin typeface="Calibri" panose="020F0502020204030204" pitchFamily="34" charset="0"/>
              <a:ea typeface="Calibri" panose="020F0502020204030204" pitchFamily="34" charset="0"/>
              <a:cs typeface="Calibri" panose="020F0502020204030204" pitchFamily="34" charset="0"/>
            </a:endParaRPr>
          </a:p>
          <a:p>
            <a:pPr lvl="8"/>
            <a:endParaRPr lang="en-US" sz="2400">
              <a:latin typeface="Calibri" panose="020F0502020204030204" pitchFamily="34" charset="0"/>
              <a:ea typeface="Calibri" panose="020F0502020204030204" pitchFamily="34" charset="0"/>
              <a:cs typeface="Calibri" panose="020F0502020204030204" pitchFamily="34" charset="0"/>
            </a:endParaRPr>
          </a:p>
          <a:p>
            <a:pPr lvl="8"/>
            <a:endParaRPr lang="en-US" sz="2400">
              <a:latin typeface="Calibri" panose="020F0502020204030204" pitchFamily="34" charset="0"/>
              <a:ea typeface="Calibri" panose="020F0502020204030204" pitchFamily="34" charset="0"/>
              <a:cs typeface="Calibri" panose="020F0502020204030204" pitchFamily="34" charset="0"/>
            </a:endParaRPr>
          </a:p>
          <a:p>
            <a:pPr lvl="8"/>
            <a:r>
              <a:rPr lang="en-US" sz="2400">
                <a:latin typeface="Calibri"/>
                <a:ea typeface="Calibri"/>
                <a:cs typeface="Calibri"/>
              </a:rPr>
              <a:t>How do you invite others?</a:t>
            </a:r>
            <a:br>
              <a:rPr lang="en-US" sz="2400">
                <a:latin typeface="Calibri" panose="020F0502020204030204" pitchFamily="34" charset="0"/>
                <a:ea typeface="Calibri" panose="020F0502020204030204" pitchFamily="34" charset="0"/>
                <a:cs typeface="Calibri" panose="020F0502020204030204" pitchFamily="34" charset="0"/>
              </a:rPr>
            </a:br>
            <a:endParaRPr lang="en-US" sz="2400">
              <a:latin typeface="Calibri" panose="020F0502020204030204" pitchFamily="34" charset="0"/>
              <a:ea typeface="Calibri" panose="020F0502020204030204" pitchFamily="34" charset="0"/>
              <a:cs typeface="Calibri" panose="020F0502020204030204" pitchFamily="34" charset="0"/>
            </a:endParaRPr>
          </a:p>
          <a:p>
            <a:pPr lvl="8"/>
            <a:endParaRPr lang="en-US" sz="2400">
              <a:latin typeface="Calibri" panose="020F0502020204030204" pitchFamily="34" charset="0"/>
              <a:ea typeface="Calibri" panose="020F0502020204030204" pitchFamily="34" charset="0"/>
              <a:cs typeface="Calibri" panose="020F0502020204030204" pitchFamily="34" charset="0"/>
            </a:endParaRPr>
          </a:p>
          <a:p>
            <a:pPr lvl="8"/>
            <a:endParaRPr lang="en-US" sz="2200">
              <a:latin typeface="Calibri" panose="020F0502020204030204" pitchFamily="34" charset="0"/>
              <a:ea typeface="Calibri" panose="020F0502020204030204" pitchFamily="34" charset="0"/>
              <a:cs typeface="Calibri" panose="020F0502020204030204" pitchFamily="34" charset="0"/>
            </a:endParaRPr>
          </a:p>
          <a:p>
            <a:pPr marL="2743200" lvl="8" indent="0">
              <a:buNone/>
            </a:pPr>
            <a:endParaRPr lang="en-US" sz="2400">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C29D34B2-876F-A064-D1D3-76144CCD5942}"/>
              </a:ext>
            </a:extLst>
          </p:cNvPr>
          <p:cNvSpPr txBox="1"/>
          <p:nvPr/>
        </p:nvSpPr>
        <p:spPr>
          <a:xfrm>
            <a:off x="2602590" y="75602"/>
            <a:ext cx="69868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My Friendship Planner - Activity</a:t>
            </a:r>
          </a:p>
        </p:txBody>
      </p:sp>
      <p:pic>
        <p:nvPicPr>
          <p:cNvPr id="10" name="Picture 9">
            <a:extLst>
              <a:ext uri="{FF2B5EF4-FFF2-40B4-BE49-F238E27FC236}">
                <a16:creationId xmlns:a16="http://schemas.microsoft.com/office/drawing/2014/main" id="{FBC6DA04-3EBE-0B4C-1766-79CF4B47267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41528" y="1019090"/>
            <a:ext cx="1862937" cy="1515606"/>
          </a:xfrm>
          <a:prstGeom prst="rect">
            <a:avLst/>
          </a:prstGeom>
        </p:spPr>
      </p:pic>
      <p:pic>
        <p:nvPicPr>
          <p:cNvPr id="15" name="Picture 14">
            <a:extLst>
              <a:ext uri="{FF2B5EF4-FFF2-40B4-BE49-F238E27FC236}">
                <a16:creationId xmlns:a16="http://schemas.microsoft.com/office/drawing/2014/main" id="{888B2B4C-4BE8-5EE0-2C0E-D653141AD75A}"/>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569394" y="4824430"/>
            <a:ext cx="1301479" cy="1837078"/>
          </a:xfrm>
          <a:prstGeom prst="rect">
            <a:avLst/>
          </a:prstGeom>
        </p:spPr>
      </p:pic>
      <p:pic>
        <p:nvPicPr>
          <p:cNvPr id="5" name="Picture 4" descr="A bus station with buses and a bus stop&#10;&#10;Description automatically generated">
            <a:extLst>
              <a:ext uri="{FF2B5EF4-FFF2-40B4-BE49-F238E27FC236}">
                <a16:creationId xmlns:a16="http://schemas.microsoft.com/office/drawing/2014/main" id="{9EF3473B-D5B1-F6C8-A1A6-B66F3A07AC0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312804" y="3193223"/>
            <a:ext cx="1922028" cy="1295143"/>
          </a:xfrm>
          <a:prstGeom prst="rect">
            <a:avLst/>
          </a:prstGeom>
        </p:spPr>
      </p:pic>
    </p:spTree>
    <p:extLst>
      <p:ext uri="{BB962C8B-B14F-4D97-AF65-F5344CB8AC3E}">
        <p14:creationId xmlns:p14="http://schemas.microsoft.com/office/powerpoint/2010/main" val="33346503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265EA-2DAB-3CDB-FDDC-4ACF0DD2C5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66E236-4E4F-AF8D-4ACF-E91506031619}"/>
              </a:ext>
            </a:extLst>
          </p:cNvPr>
          <p:cNvSpPr>
            <a:spLocks noGrp="1"/>
          </p:cNvSpPr>
          <p:nvPr>
            <p:ph type="title"/>
          </p:nvPr>
        </p:nvSpPr>
        <p:spPr>
          <a:xfrm>
            <a:off x="1847529" y="1187102"/>
            <a:ext cx="3157447" cy="288032"/>
          </a:xfrm>
        </p:spPr>
        <p:txBody>
          <a:bodyPr>
            <a:normAutofit fontScale="90000"/>
          </a:bodyPr>
          <a:lstStyle/>
          <a:p>
            <a:br>
              <a:rPr lang="en-AU" b="1">
                <a:solidFill>
                  <a:srgbClr val="7030A0"/>
                </a:solidFill>
                <a:latin typeface="Calibri" panose="020F0502020204030204" pitchFamily="34" charset="0"/>
                <a:ea typeface="Calibri" panose="020F0502020204030204" pitchFamily="34" charset="0"/>
                <a:cs typeface="Calibri" panose="020F0502020204030204" pitchFamily="34" charset="0"/>
              </a:rPr>
            </a:br>
            <a:endParaRPr lang="en-US">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7397B7AE-DB83-CCAA-C809-8E4C4D4C2D18}"/>
              </a:ext>
            </a:extLst>
          </p:cNvPr>
          <p:cNvSpPr>
            <a:spLocks noGrp="1"/>
          </p:cNvSpPr>
          <p:nvPr>
            <p:ph idx="1"/>
          </p:nvPr>
        </p:nvSpPr>
        <p:spPr>
          <a:xfrm>
            <a:off x="1741020" y="1413808"/>
            <a:ext cx="8707900" cy="4027663"/>
          </a:xfrm>
        </p:spPr>
        <p:txBody>
          <a:bodyPr vert="horz" lIns="68580" tIns="34290" rIns="68580" bIns="34290" rtlCol="0" anchor="t">
            <a:noAutofit/>
          </a:bodyPr>
          <a:lstStyle/>
          <a:p>
            <a:pPr marL="3657600" lvl="8" indent="0">
              <a:buNone/>
            </a:pPr>
            <a:endParaRPr lang="en-US" sz="2200">
              <a:latin typeface="Calibri" panose="020F0502020204030204" pitchFamily="34" charset="0"/>
              <a:ea typeface="Calibri" panose="020F0502020204030204" pitchFamily="34" charset="0"/>
              <a:cs typeface="Calibri" panose="020F0502020204030204" pitchFamily="34" charset="0"/>
            </a:endParaRPr>
          </a:p>
          <a:p>
            <a:pPr lvl="8"/>
            <a:endParaRPr lang="en-US" sz="2200">
              <a:latin typeface="Calibri" panose="020F0502020204030204" pitchFamily="34" charset="0"/>
              <a:ea typeface="Calibri" panose="020F0502020204030204" pitchFamily="34" charset="0"/>
              <a:cs typeface="Calibri" panose="020F0502020204030204" pitchFamily="34" charset="0"/>
            </a:endParaRPr>
          </a:p>
          <a:p>
            <a:pPr lvl="8"/>
            <a:r>
              <a:rPr lang="en-US" sz="2400">
                <a:latin typeface="Calibri" panose="020F0502020204030204" pitchFamily="34" charset="0"/>
                <a:ea typeface="Calibri" panose="020F0502020204030204" pitchFamily="34" charset="0"/>
                <a:cs typeface="Calibri" panose="020F0502020204030204" pitchFamily="34" charset="0"/>
              </a:rPr>
              <a:t>Do you need any money for the activity?</a:t>
            </a:r>
          </a:p>
          <a:p>
            <a:pPr lvl="8"/>
            <a:endParaRPr lang="en-US" sz="2400">
              <a:latin typeface="Calibri" panose="020F0502020204030204" pitchFamily="34" charset="0"/>
              <a:ea typeface="Calibri" panose="020F0502020204030204" pitchFamily="34" charset="0"/>
              <a:cs typeface="Calibri" panose="020F0502020204030204" pitchFamily="34" charset="0"/>
            </a:endParaRPr>
          </a:p>
          <a:p>
            <a:pPr lvl="8"/>
            <a:endParaRPr lang="en-US" sz="2400">
              <a:latin typeface="Calibri" panose="020F0502020204030204" pitchFamily="34" charset="0"/>
              <a:ea typeface="Calibri" panose="020F0502020204030204" pitchFamily="34" charset="0"/>
              <a:cs typeface="Calibri" panose="020F0502020204030204" pitchFamily="34" charset="0"/>
            </a:endParaRPr>
          </a:p>
          <a:p>
            <a:pPr lvl="8"/>
            <a:endParaRPr lang="en-US" sz="2400">
              <a:latin typeface="Calibri" panose="020F0502020204030204" pitchFamily="34" charset="0"/>
              <a:ea typeface="Calibri" panose="020F0502020204030204" pitchFamily="34" charset="0"/>
              <a:cs typeface="Calibri" panose="020F0502020204030204" pitchFamily="34" charset="0"/>
            </a:endParaRPr>
          </a:p>
          <a:p>
            <a:pPr lvl="8"/>
            <a:endParaRPr lang="en-US" sz="2400">
              <a:latin typeface="Calibri" panose="020F0502020204030204" pitchFamily="34" charset="0"/>
              <a:ea typeface="Calibri" panose="020F0502020204030204" pitchFamily="34" charset="0"/>
              <a:cs typeface="Calibri" panose="020F0502020204030204" pitchFamily="34" charset="0"/>
            </a:endParaRPr>
          </a:p>
          <a:p>
            <a:pPr lvl="8"/>
            <a:endParaRPr lang="en-US" sz="2400">
              <a:latin typeface="Calibri" panose="020F0502020204030204" pitchFamily="34" charset="0"/>
              <a:ea typeface="Calibri" panose="020F0502020204030204" pitchFamily="34" charset="0"/>
              <a:cs typeface="Calibri" panose="020F0502020204030204" pitchFamily="34" charset="0"/>
            </a:endParaRPr>
          </a:p>
          <a:p>
            <a:pPr lvl="8"/>
            <a:r>
              <a:rPr lang="en-US" sz="2400">
                <a:latin typeface="Calibri" panose="020F0502020204030204" pitchFamily="34" charset="0"/>
                <a:ea typeface="Calibri" panose="020F0502020204030204" pitchFamily="34" charset="0"/>
                <a:cs typeface="Calibri" panose="020F0502020204030204" pitchFamily="34" charset="0"/>
              </a:rPr>
              <a:t>Who can help you make it happen?</a:t>
            </a:r>
          </a:p>
          <a:p>
            <a:pPr marL="2743200" lvl="8" indent="0">
              <a:buNone/>
            </a:pPr>
            <a:endParaRPr lang="en-US" sz="2400">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728085D-30C2-0185-2001-B7AD22C0972A}"/>
              </a:ext>
            </a:extLst>
          </p:cNvPr>
          <p:cNvSpPr txBox="1"/>
          <p:nvPr/>
        </p:nvSpPr>
        <p:spPr>
          <a:xfrm>
            <a:off x="2602590" y="75602"/>
            <a:ext cx="698682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My Friendship Planner - Activity</a:t>
            </a:r>
          </a:p>
        </p:txBody>
      </p:sp>
      <p:pic>
        <p:nvPicPr>
          <p:cNvPr id="5" name="Picture 6">
            <a:extLst>
              <a:ext uri="{FF2B5EF4-FFF2-40B4-BE49-F238E27FC236}">
                <a16:creationId xmlns:a16="http://schemas.microsoft.com/office/drawing/2014/main" id="{2BB7A973-56CD-7D81-D9F9-9FEB5F2FBDCE}"/>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329715" y="4097517"/>
            <a:ext cx="2084388" cy="1471161"/>
          </a:xfrm>
          <a:prstGeom prst="rect">
            <a:avLst/>
          </a:prstGeom>
        </p:spPr>
      </p:pic>
      <p:pic>
        <p:nvPicPr>
          <p:cNvPr id="7" name="Picture 6" descr="A hand holding two different colored currency notes&#10;&#10;AI-generated content may be incorrect.">
            <a:extLst>
              <a:ext uri="{FF2B5EF4-FFF2-40B4-BE49-F238E27FC236}">
                <a16:creationId xmlns:a16="http://schemas.microsoft.com/office/drawing/2014/main" id="{C43A32AC-64F8-39EE-C738-25713F14C271}"/>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864286" y="1627498"/>
            <a:ext cx="1302649" cy="1580319"/>
          </a:xfrm>
          <a:prstGeom prst="rect">
            <a:avLst/>
          </a:prstGeom>
        </p:spPr>
      </p:pic>
    </p:spTree>
    <p:extLst>
      <p:ext uri="{BB962C8B-B14F-4D97-AF65-F5344CB8AC3E}">
        <p14:creationId xmlns:p14="http://schemas.microsoft.com/office/powerpoint/2010/main" val="26848328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3F4D0C8-0F29-D6C9-20C6-BFF277EDF61C}"/>
              </a:ext>
            </a:extLst>
          </p:cNvPr>
          <p:cNvSpPr txBox="1"/>
          <p:nvPr/>
        </p:nvSpPr>
        <p:spPr>
          <a:xfrm>
            <a:off x="2398602" y="201069"/>
            <a:ext cx="72669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Planning to meet up with a friend</a:t>
            </a:r>
          </a:p>
        </p:txBody>
      </p:sp>
      <p:sp>
        <p:nvSpPr>
          <p:cNvPr id="3" name="TextBox 2">
            <a:extLst>
              <a:ext uri="{FF2B5EF4-FFF2-40B4-BE49-F238E27FC236}">
                <a16:creationId xmlns:a16="http://schemas.microsoft.com/office/drawing/2014/main" id="{DB9476F9-A734-70FB-29D6-902BA96F88EA}"/>
              </a:ext>
            </a:extLst>
          </p:cNvPr>
          <p:cNvSpPr txBox="1"/>
          <p:nvPr/>
        </p:nvSpPr>
        <p:spPr>
          <a:xfrm>
            <a:off x="4800124" y="1401293"/>
            <a:ext cx="6519850" cy="4766690"/>
          </a:xfrm>
          <a:prstGeom prst="rect">
            <a:avLst/>
          </a:prstGeom>
          <a:noFill/>
        </p:spPr>
        <p:txBody>
          <a:bodyPr wrap="square" lIns="91440" tIns="45720" rIns="91440" bIns="45720" rtlCol="0" anchor="t">
            <a:spAutoFit/>
          </a:bodyPr>
          <a:lstStyle/>
          <a:p>
            <a:pPr marL="0" lvl="1" indent="-210185">
              <a:lnSpc>
                <a:spcPct val="150000"/>
              </a:lnSpc>
            </a:pPr>
            <a:r>
              <a:rPr lang="en-US" sz="2400">
                <a:latin typeface="Calibri"/>
                <a:ea typeface="Calibri"/>
                <a:cs typeface="Calibri"/>
              </a:rPr>
              <a:t>It is not always easy to find time to meet your friends.</a:t>
            </a:r>
            <a:endParaRPr lang="en-US">
              <a:latin typeface="Calibri"/>
              <a:ea typeface="Calibri"/>
              <a:cs typeface="Calibri"/>
            </a:endParaRPr>
          </a:p>
          <a:p>
            <a:pPr marL="0" lvl="1" indent="-210185">
              <a:lnSpc>
                <a:spcPct val="150000"/>
              </a:lnSpc>
            </a:pPr>
            <a:endParaRPr lang="en-US" sz="2400">
              <a:latin typeface="Calibri" panose="020F0502020204030204" pitchFamily="34" charset="0"/>
              <a:ea typeface="Calibri" panose="020F0502020204030204" pitchFamily="34" charset="0"/>
              <a:cs typeface="Calibri" panose="020F0502020204030204" pitchFamily="34" charset="0"/>
            </a:endParaRPr>
          </a:p>
          <a:p>
            <a:pPr marL="0" lvl="1" indent="-210185">
              <a:lnSpc>
                <a:spcPct val="150000"/>
              </a:lnSpc>
            </a:pPr>
            <a:r>
              <a:rPr lang="en-US" sz="2400">
                <a:latin typeface="Calibri" panose="020F0502020204030204" pitchFamily="34" charset="0"/>
                <a:ea typeface="Calibri" panose="020F0502020204030204" pitchFamily="34" charset="0"/>
                <a:cs typeface="Calibri" panose="020F0502020204030204" pitchFamily="34" charset="0"/>
              </a:rPr>
              <a:t>Have a look at your schedule and see if you can make a plan!</a:t>
            </a:r>
          </a:p>
          <a:p>
            <a:pPr marL="0" lvl="1" indent="-210185">
              <a:lnSpc>
                <a:spcPct val="150000"/>
              </a:lnSpc>
            </a:pPr>
            <a:endParaRPr lang="en-US" sz="2400">
              <a:latin typeface="Calibri" panose="020F0502020204030204" pitchFamily="34" charset="0"/>
              <a:ea typeface="Calibri" panose="020F0502020204030204" pitchFamily="34" charset="0"/>
              <a:cs typeface="Calibri" panose="020F0502020204030204" pitchFamily="34" charset="0"/>
            </a:endParaRPr>
          </a:p>
          <a:p>
            <a:pPr marL="0" lvl="1" indent="-210185">
              <a:lnSpc>
                <a:spcPct val="150000"/>
              </a:lnSpc>
            </a:pPr>
            <a:r>
              <a:rPr lang="en-US" sz="2400">
                <a:latin typeface="Calibri" panose="020F0502020204030204" pitchFamily="34" charset="0"/>
                <a:ea typeface="Calibri" panose="020F0502020204030204" pitchFamily="34" charset="0"/>
                <a:cs typeface="Calibri" panose="020F0502020204030204" pitchFamily="34" charset="0"/>
              </a:rPr>
              <a:t>Why not put a meet up with a friend in your weekly plan, even if it is once a month.</a:t>
            </a:r>
          </a:p>
          <a:p>
            <a:pPr lvl="1"/>
            <a:endParaRPr lang="en-US" sz="1575">
              <a:latin typeface="Arial" panose="020B0604020202020204" pitchFamily="34" charset="0"/>
              <a:ea typeface="Calibri" panose="020F050202020403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D1B2FAEE-47A9-A811-E53F-54E75F01C896}"/>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296669" y="3101785"/>
            <a:ext cx="1528269" cy="1370433"/>
          </a:xfrm>
          <a:prstGeom prst="rect">
            <a:avLst/>
          </a:prstGeom>
        </p:spPr>
      </p:pic>
      <p:pic>
        <p:nvPicPr>
          <p:cNvPr id="6" name="Picture 5">
            <a:extLst>
              <a:ext uri="{FF2B5EF4-FFF2-40B4-BE49-F238E27FC236}">
                <a16:creationId xmlns:a16="http://schemas.microsoft.com/office/drawing/2014/main" id="{0BB3CB77-4700-EC07-CB2D-8E3A150C87B6}"/>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121206" y="4920461"/>
            <a:ext cx="1879196" cy="1364558"/>
          </a:xfrm>
          <a:prstGeom prst="rect">
            <a:avLst/>
          </a:prstGeom>
        </p:spPr>
      </p:pic>
      <p:pic>
        <p:nvPicPr>
          <p:cNvPr id="2" name="Picture 1" descr="A person looking at her watch&#10;&#10;AI-generated content may be incorrect.">
            <a:extLst>
              <a:ext uri="{FF2B5EF4-FFF2-40B4-BE49-F238E27FC236}">
                <a16:creationId xmlns:a16="http://schemas.microsoft.com/office/drawing/2014/main" id="{326F7D89-8ACC-68CD-F3D0-320043F99469}"/>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2212340" y="1405029"/>
            <a:ext cx="1701810" cy="1248589"/>
          </a:xfrm>
          <a:prstGeom prst="rect">
            <a:avLst/>
          </a:prstGeom>
        </p:spPr>
      </p:pic>
    </p:spTree>
    <p:extLst>
      <p:ext uri="{BB962C8B-B14F-4D97-AF65-F5344CB8AC3E}">
        <p14:creationId xmlns:p14="http://schemas.microsoft.com/office/powerpoint/2010/main" val="33993666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417951A-7609-2698-ADC5-25346740B466}"/>
              </a:ext>
            </a:extLst>
          </p:cNvPr>
          <p:cNvGraphicFramePr>
            <a:graphicFrameLocks noGrp="1"/>
          </p:cNvGraphicFramePr>
          <p:nvPr/>
        </p:nvGraphicFramePr>
        <p:xfrm>
          <a:off x="1968212" y="1652156"/>
          <a:ext cx="1098839" cy="222885"/>
        </p:xfrm>
        <a:graphic>
          <a:graphicData uri="http://schemas.openxmlformats.org/drawingml/2006/table">
            <a:tbl>
              <a:tblPr firstCol="1">
                <a:tableStyleId>{2D5ABB26-0587-4C30-8999-92F81FD0307C}</a:tableStyleId>
              </a:tblPr>
              <a:tblGrid>
                <a:gridCol w="1098839">
                  <a:extLst>
                    <a:ext uri="{9D8B030D-6E8A-4147-A177-3AD203B41FA5}">
                      <a16:colId xmlns:a16="http://schemas.microsoft.com/office/drawing/2014/main" val="3923880219"/>
                    </a:ext>
                  </a:extLst>
                </a:gridCol>
              </a:tblGrid>
              <a:tr h="222885">
                <a:tc>
                  <a:txBody>
                    <a:bodyPr/>
                    <a:lstStyle/>
                    <a:p>
                      <a:endParaRPr lang="en-AU" sz="1000"/>
                    </a:p>
                  </a:txBody>
                  <a:tcPr marL="68580" marR="68580" marT="34290" marB="34290"/>
                </a:tc>
                <a:extLst>
                  <a:ext uri="{0D108BD9-81ED-4DB2-BD59-A6C34878D82A}">
                    <a16:rowId xmlns:a16="http://schemas.microsoft.com/office/drawing/2014/main" val="344394089"/>
                  </a:ext>
                </a:extLst>
              </a:tr>
            </a:tbl>
          </a:graphicData>
        </a:graphic>
      </p:graphicFrame>
      <p:sp>
        <p:nvSpPr>
          <p:cNvPr id="9" name="TextBox 8">
            <a:extLst>
              <a:ext uri="{FF2B5EF4-FFF2-40B4-BE49-F238E27FC236}">
                <a16:creationId xmlns:a16="http://schemas.microsoft.com/office/drawing/2014/main" id="{92FAEC08-968A-7190-490B-83709001C17C}"/>
              </a:ext>
            </a:extLst>
          </p:cNvPr>
          <p:cNvSpPr txBox="1"/>
          <p:nvPr/>
        </p:nvSpPr>
        <p:spPr>
          <a:xfrm rot="10800000" flipV="1">
            <a:off x="1314448" y="5534560"/>
            <a:ext cx="9563103" cy="1323439"/>
          </a:xfrm>
          <a:prstGeom prst="rect">
            <a:avLst/>
          </a:prstGeom>
          <a:noFill/>
        </p:spPr>
        <p:txBody>
          <a:bodyPr wrap="square" lIns="91440" tIns="45720" rIns="91440" bIns="45720" rtlCol="0" anchor="t">
            <a:spAutoFit/>
          </a:bodyPr>
          <a:lstStyle/>
          <a:p>
            <a:r>
              <a:rPr lang="en-US" sz="2000">
                <a:latin typeface="Calibri" panose="020F0502020204030204" pitchFamily="34" charset="0"/>
                <a:ea typeface="Calibri" panose="020F0502020204030204" pitchFamily="34" charset="0"/>
                <a:cs typeface="Calibri" panose="020F0502020204030204" pitchFamily="34" charset="0"/>
              </a:rPr>
              <a:t>This is what your weekly timetable might look like.</a:t>
            </a:r>
            <a:endParaRPr lang="en-US"/>
          </a:p>
          <a:p>
            <a:pPr marL="213995" indent="-213995">
              <a:buFont typeface="Arial" panose="020B0604020202020204" pitchFamily="34" charset="0"/>
              <a:buChar char="•"/>
            </a:pPr>
            <a:endParaRPr lang="en-US" sz="2000">
              <a:latin typeface="Calibri" panose="020F0502020204030204" pitchFamily="34" charset="0"/>
              <a:ea typeface="Calibri" panose="020F0502020204030204" pitchFamily="34" charset="0"/>
              <a:cs typeface="Calibri" panose="020F0502020204030204" pitchFamily="34" charset="0"/>
            </a:endParaRPr>
          </a:p>
          <a:p>
            <a:r>
              <a:rPr lang="en-US" sz="2000">
                <a:latin typeface="Calibri" panose="020F0502020204030204" pitchFamily="34" charset="0"/>
                <a:ea typeface="Calibri" panose="020F0502020204030204" pitchFamily="34" charset="0"/>
                <a:cs typeface="Calibri" panose="020F0502020204030204" pitchFamily="34" charset="0"/>
              </a:rPr>
              <a:t>Think about some of the spaces in your week where you could maybe see a friend?</a:t>
            </a:r>
          </a:p>
          <a:p>
            <a:pPr marL="213995" indent="-213995">
              <a:buFont typeface="Arial" panose="020B0604020202020204" pitchFamily="34" charset="0"/>
              <a:buChar char="•"/>
            </a:pPr>
            <a:endParaRPr lang="en-US" sz="2000">
              <a:latin typeface="Calibri" panose="020F0502020204030204" pitchFamily="34" charset="0"/>
              <a:ea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1699F32F-63DD-8295-C23F-17B0E2C04A0A}"/>
              </a:ext>
            </a:extLst>
          </p:cNvPr>
          <p:cNvSpPr txBox="1"/>
          <p:nvPr/>
        </p:nvSpPr>
        <p:spPr>
          <a:xfrm>
            <a:off x="3934999" y="128727"/>
            <a:ext cx="43219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My Weekly Planner</a:t>
            </a:r>
          </a:p>
        </p:txBody>
      </p:sp>
      <p:pic>
        <p:nvPicPr>
          <p:cNvPr id="3" name="Picture 2" descr="A calendar with images of various objects&#10;&#10;Description automatically generated">
            <a:extLst>
              <a:ext uri="{FF2B5EF4-FFF2-40B4-BE49-F238E27FC236}">
                <a16:creationId xmlns:a16="http://schemas.microsoft.com/office/drawing/2014/main" id="{F23753EA-54AC-B1F3-129B-96A00D3DCCC3}"/>
              </a:ext>
            </a:extLst>
          </p:cNvPr>
          <p:cNvPicPr>
            <a:picLocks noChangeAspect="1"/>
          </p:cNvPicPr>
          <p:nvPr/>
        </p:nvPicPr>
        <p:blipFill>
          <a:blip r:embed="rId3"/>
          <a:srcRect l="2464" r="2432" b="13552"/>
          <a:stretch>
            <a:fillRect/>
          </a:stretch>
        </p:blipFill>
        <p:spPr>
          <a:xfrm>
            <a:off x="311201" y="790343"/>
            <a:ext cx="11573179" cy="4746501"/>
          </a:xfrm>
          <a:prstGeom prst="rect">
            <a:avLst/>
          </a:prstGeom>
        </p:spPr>
      </p:pic>
    </p:spTree>
    <p:extLst>
      <p:ext uri="{BB962C8B-B14F-4D97-AF65-F5344CB8AC3E}">
        <p14:creationId xmlns:p14="http://schemas.microsoft.com/office/powerpoint/2010/main" val="19597876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417951A-7609-2698-ADC5-25346740B466}"/>
              </a:ext>
            </a:extLst>
          </p:cNvPr>
          <p:cNvGraphicFramePr>
            <a:graphicFrameLocks noGrp="1"/>
          </p:cNvGraphicFramePr>
          <p:nvPr/>
        </p:nvGraphicFramePr>
        <p:xfrm>
          <a:off x="1968212" y="1652156"/>
          <a:ext cx="1098839" cy="222885"/>
        </p:xfrm>
        <a:graphic>
          <a:graphicData uri="http://schemas.openxmlformats.org/drawingml/2006/table">
            <a:tbl>
              <a:tblPr firstCol="1">
                <a:tableStyleId>{2D5ABB26-0587-4C30-8999-92F81FD0307C}</a:tableStyleId>
              </a:tblPr>
              <a:tblGrid>
                <a:gridCol w="1098839">
                  <a:extLst>
                    <a:ext uri="{9D8B030D-6E8A-4147-A177-3AD203B41FA5}">
                      <a16:colId xmlns:a16="http://schemas.microsoft.com/office/drawing/2014/main" val="3923880219"/>
                    </a:ext>
                  </a:extLst>
                </a:gridCol>
              </a:tblGrid>
              <a:tr h="222885">
                <a:tc>
                  <a:txBody>
                    <a:bodyPr/>
                    <a:lstStyle/>
                    <a:p>
                      <a:endParaRPr lang="en-AU" sz="1000"/>
                    </a:p>
                  </a:txBody>
                  <a:tcPr marL="68580" marR="68580" marT="34290" marB="34290"/>
                </a:tc>
                <a:extLst>
                  <a:ext uri="{0D108BD9-81ED-4DB2-BD59-A6C34878D82A}">
                    <a16:rowId xmlns:a16="http://schemas.microsoft.com/office/drawing/2014/main" val="344394089"/>
                  </a:ext>
                </a:extLst>
              </a:tr>
            </a:tbl>
          </a:graphicData>
        </a:graphic>
      </p:graphicFrame>
      <p:pic>
        <p:nvPicPr>
          <p:cNvPr id="3" name="Picture 2" descr="A white calendar with black text&#10;&#10;Description automatically generated">
            <a:extLst>
              <a:ext uri="{FF2B5EF4-FFF2-40B4-BE49-F238E27FC236}">
                <a16:creationId xmlns:a16="http://schemas.microsoft.com/office/drawing/2014/main" id="{8CCA801C-F4C9-1C46-8D02-BBA757D67DA3}"/>
              </a:ext>
            </a:extLst>
          </p:cNvPr>
          <p:cNvPicPr>
            <a:picLocks noChangeAspect="1"/>
          </p:cNvPicPr>
          <p:nvPr/>
        </p:nvPicPr>
        <p:blipFill>
          <a:blip r:embed="rId3"/>
          <a:srcRect l="2743" r="2664" b="14443"/>
          <a:stretch>
            <a:fillRect/>
          </a:stretch>
        </p:blipFill>
        <p:spPr>
          <a:xfrm>
            <a:off x="200606" y="678831"/>
            <a:ext cx="11800184" cy="5341155"/>
          </a:xfrm>
          <a:prstGeom prst="rect">
            <a:avLst/>
          </a:prstGeom>
        </p:spPr>
      </p:pic>
    </p:spTree>
    <p:extLst>
      <p:ext uri="{BB962C8B-B14F-4D97-AF65-F5344CB8AC3E}">
        <p14:creationId xmlns:p14="http://schemas.microsoft.com/office/powerpoint/2010/main" val="20768540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8417951A-7609-2698-ADC5-25346740B466}"/>
              </a:ext>
            </a:extLst>
          </p:cNvPr>
          <p:cNvGraphicFramePr>
            <a:graphicFrameLocks noGrp="1"/>
          </p:cNvGraphicFramePr>
          <p:nvPr/>
        </p:nvGraphicFramePr>
        <p:xfrm>
          <a:off x="1968212" y="1652156"/>
          <a:ext cx="1098839" cy="222885"/>
        </p:xfrm>
        <a:graphic>
          <a:graphicData uri="http://schemas.openxmlformats.org/drawingml/2006/table">
            <a:tbl>
              <a:tblPr firstCol="1">
                <a:tableStyleId>{2D5ABB26-0587-4C30-8999-92F81FD0307C}</a:tableStyleId>
              </a:tblPr>
              <a:tblGrid>
                <a:gridCol w="1098839">
                  <a:extLst>
                    <a:ext uri="{9D8B030D-6E8A-4147-A177-3AD203B41FA5}">
                      <a16:colId xmlns:a16="http://schemas.microsoft.com/office/drawing/2014/main" val="3923880219"/>
                    </a:ext>
                  </a:extLst>
                </a:gridCol>
              </a:tblGrid>
              <a:tr h="222885">
                <a:tc>
                  <a:txBody>
                    <a:bodyPr/>
                    <a:lstStyle/>
                    <a:p>
                      <a:endParaRPr lang="en-AU" sz="1000"/>
                    </a:p>
                  </a:txBody>
                  <a:tcPr marL="68580" marR="68580" marT="34290" marB="34290"/>
                </a:tc>
                <a:extLst>
                  <a:ext uri="{0D108BD9-81ED-4DB2-BD59-A6C34878D82A}">
                    <a16:rowId xmlns:a16="http://schemas.microsoft.com/office/drawing/2014/main" val="344394089"/>
                  </a:ext>
                </a:extLst>
              </a:tr>
            </a:tbl>
          </a:graphicData>
        </a:graphic>
      </p:graphicFrame>
      <p:sp>
        <p:nvSpPr>
          <p:cNvPr id="9" name="TextBox 8">
            <a:extLst>
              <a:ext uri="{FF2B5EF4-FFF2-40B4-BE49-F238E27FC236}">
                <a16:creationId xmlns:a16="http://schemas.microsoft.com/office/drawing/2014/main" id="{92FAEC08-968A-7190-490B-83709001C17C}"/>
              </a:ext>
            </a:extLst>
          </p:cNvPr>
          <p:cNvSpPr txBox="1"/>
          <p:nvPr/>
        </p:nvSpPr>
        <p:spPr>
          <a:xfrm rot="10800000" flipV="1">
            <a:off x="5289543" y="2179307"/>
            <a:ext cx="5979612" cy="2616101"/>
          </a:xfrm>
          <a:prstGeom prst="rect">
            <a:avLst/>
          </a:prstGeom>
          <a:noFill/>
        </p:spPr>
        <p:txBody>
          <a:bodyPr wrap="square" lIns="91440" tIns="45720" rIns="91440" bIns="45720" rtlCol="0" anchor="t">
            <a:spAutoFit/>
          </a:bodyPr>
          <a:lstStyle/>
          <a:p>
            <a:r>
              <a:rPr lang="en-US" sz="2400">
                <a:latin typeface="Calibri"/>
                <a:ea typeface="Calibri"/>
                <a:cs typeface="Calibri"/>
              </a:rPr>
              <a:t>You can also use the calendar on your phone.</a:t>
            </a:r>
            <a:endParaRPr lang="en-US"/>
          </a:p>
          <a:p>
            <a:pPr marL="213995" indent="-213995">
              <a:buFont typeface="Arial" panose="020B0604020202020204" pitchFamily="34" charset="0"/>
              <a:buChar char="•"/>
            </a:pPr>
            <a:endParaRPr lang="en-US" sz="2400">
              <a:latin typeface="Calibri" panose="020F0502020204030204" pitchFamily="34" charset="0"/>
              <a:ea typeface="Calibri" panose="020F0502020204030204" pitchFamily="34" charset="0"/>
              <a:cs typeface="Calibri" panose="020F0502020204030204" pitchFamily="34" charset="0"/>
            </a:endParaRPr>
          </a:p>
          <a:p>
            <a:r>
              <a:rPr lang="en-US" sz="2400">
                <a:latin typeface="Calibri"/>
                <a:ea typeface="Calibri"/>
                <a:cs typeface="Calibri"/>
              </a:rPr>
              <a:t>There are free apps that you can download and use.</a:t>
            </a:r>
            <a:endParaRPr lang="en-US" sz="2400">
              <a:latin typeface="Calibri" panose="020F0502020204030204" pitchFamily="34" charset="0"/>
              <a:ea typeface="Calibri" panose="020F0502020204030204" pitchFamily="34" charset="0"/>
              <a:cs typeface="Calibri" panose="020F0502020204030204" pitchFamily="34" charset="0"/>
            </a:endParaRPr>
          </a:p>
          <a:p>
            <a:pPr marL="213995" indent="-213995">
              <a:buFont typeface="Arial" panose="020B0604020202020204" pitchFamily="34" charset="0"/>
              <a:buChar char="•"/>
            </a:pPr>
            <a:endParaRPr lang="en-US" sz="2400">
              <a:latin typeface="Calibri" panose="020F0502020204030204" pitchFamily="34" charset="0"/>
              <a:ea typeface="Calibri" panose="020F0502020204030204" pitchFamily="34" charset="0"/>
              <a:cs typeface="Calibri" panose="020F0502020204030204" pitchFamily="34" charset="0"/>
            </a:endParaRPr>
          </a:p>
          <a:p>
            <a:r>
              <a:rPr lang="en-US" sz="2400">
                <a:latin typeface="Calibri" panose="020F0502020204030204" pitchFamily="34" charset="0"/>
                <a:ea typeface="Calibri" panose="020F0502020204030204" pitchFamily="34" charset="0"/>
                <a:cs typeface="Calibri" panose="020F0502020204030204" pitchFamily="34" charset="0"/>
              </a:rPr>
              <a:t>An example is Google Calendar!</a:t>
            </a:r>
          </a:p>
          <a:p>
            <a:pPr marL="213995" indent="-213995">
              <a:buFont typeface="Arial" panose="020B0604020202020204" pitchFamily="34" charset="0"/>
              <a:buChar char="•"/>
            </a:pPr>
            <a:endParaRPr lang="en-US" sz="2000">
              <a:latin typeface="Calibri" panose="020F0502020204030204" pitchFamily="34" charset="0"/>
              <a:ea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2D9D7417-6E78-1ED2-150C-EF91541D71B5}"/>
              </a:ext>
            </a:extLst>
          </p:cNvPr>
          <p:cNvSpPr txBox="1"/>
          <p:nvPr/>
        </p:nvSpPr>
        <p:spPr>
          <a:xfrm>
            <a:off x="3934999" y="128727"/>
            <a:ext cx="432199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My Weekly Planner</a:t>
            </a:r>
          </a:p>
        </p:txBody>
      </p:sp>
      <p:grpSp>
        <p:nvGrpSpPr>
          <p:cNvPr id="2" name="Group 1">
            <a:extLst>
              <a:ext uri="{FF2B5EF4-FFF2-40B4-BE49-F238E27FC236}">
                <a16:creationId xmlns:a16="http://schemas.microsoft.com/office/drawing/2014/main" id="{11B519B2-A6A7-468B-D878-6E7F5DBE2AE7}"/>
              </a:ext>
            </a:extLst>
          </p:cNvPr>
          <p:cNvGrpSpPr/>
          <p:nvPr/>
        </p:nvGrpSpPr>
        <p:grpSpPr>
          <a:xfrm>
            <a:off x="1655340" y="1639545"/>
            <a:ext cx="3606325" cy="3578447"/>
            <a:chOff x="1636755" y="1425814"/>
            <a:chExt cx="4526300" cy="4526300"/>
          </a:xfrm>
        </p:grpSpPr>
        <p:pic>
          <p:nvPicPr>
            <p:cNvPr id="12" name="Picture 11">
              <a:extLst>
                <a:ext uri="{FF2B5EF4-FFF2-40B4-BE49-F238E27FC236}">
                  <a16:creationId xmlns:a16="http://schemas.microsoft.com/office/drawing/2014/main" id="{7768BF6A-6C09-F35C-3773-BF6C705B2DCB}"/>
                </a:ext>
              </a:extLst>
            </p:cNvPr>
            <p:cNvPicPr>
              <a:picLocks noChangeAspect="1"/>
            </p:cNvPicPr>
            <p:nvPr/>
          </p:nvPicPr>
          <p:blipFill>
            <a:blip r:embed="rId3"/>
            <a:stretch>
              <a:fillRect/>
            </a:stretch>
          </p:blipFill>
          <p:spPr>
            <a:xfrm>
              <a:off x="1636755" y="1425814"/>
              <a:ext cx="4526300" cy="4526300"/>
            </a:xfrm>
            <a:prstGeom prst="rect">
              <a:avLst/>
            </a:prstGeom>
          </p:spPr>
        </p:pic>
        <p:pic>
          <p:nvPicPr>
            <p:cNvPr id="10" name="Picture 9">
              <a:extLst>
                <a:ext uri="{FF2B5EF4-FFF2-40B4-BE49-F238E27FC236}">
                  <a16:creationId xmlns:a16="http://schemas.microsoft.com/office/drawing/2014/main" id="{325F86EB-4E1C-6373-4BB3-AB169193344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966984" y="2009025"/>
              <a:ext cx="1863089" cy="3495902"/>
            </a:xfrm>
            <a:prstGeom prst="rect">
              <a:avLst/>
            </a:prstGeom>
          </p:spPr>
        </p:pic>
      </p:grpSp>
    </p:spTree>
    <p:extLst>
      <p:ext uri="{BB962C8B-B14F-4D97-AF65-F5344CB8AC3E}">
        <p14:creationId xmlns:p14="http://schemas.microsoft.com/office/powerpoint/2010/main" val="394741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C21764-D2C8-8471-4B8F-8E8571087A09}"/>
              </a:ext>
            </a:extLst>
          </p:cNvPr>
          <p:cNvSpPr>
            <a:spLocks noGrp="1"/>
          </p:cNvSpPr>
          <p:nvPr>
            <p:ph idx="1"/>
          </p:nvPr>
        </p:nvSpPr>
        <p:spPr>
          <a:xfrm>
            <a:off x="5614532" y="3155949"/>
            <a:ext cx="5449972" cy="546101"/>
          </a:xfrm>
        </p:spPr>
        <p:txBody>
          <a:bodyPr vert="horz" lIns="91440" tIns="45720" rIns="91440" bIns="45720" rtlCol="0" anchor="t">
            <a:normAutofit/>
          </a:bodyPr>
          <a:lstStyle/>
          <a:p>
            <a:pPr marL="0" indent="0">
              <a:buNone/>
            </a:pPr>
            <a:r>
              <a:rPr lang="en-US" sz="2400">
                <a:latin typeface="Calibri"/>
                <a:ea typeface="Calibri"/>
                <a:cs typeface="Calibri"/>
              </a:rPr>
              <a:t>Who is your local council?</a:t>
            </a:r>
          </a:p>
          <a:p>
            <a:endParaRPr lang="en-US"/>
          </a:p>
          <a:p>
            <a:pPr marL="0" indent="0">
              <a:buNone/>
            </a:pPr>
            <a:endParaRPr lang="en-US"/>
          </a:p>
        </p:txBody>
      </p:sp>
      <p:pic>
        <p:nvPicPr>
          <p:cNvPr id="4100" name="Picture 4" descr="question who">
            <a:extLst>
              <a:ext uri="{FF2B5EF4-FFF2-40B4-BE49-F238E27FC236}">
                <a16:creationId xmlns:a16="http://schemas.microsoft.com/office/drawing/2014/main" id="{72DAE00E-7193-A790-03F4-2E029A12B69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2209" y="1513100"/>
            <a:ext cx="3808291" cy="3808291"/>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FBBDFC5-639C-8DB8-6375-B1B93E7764C4}"/>
              </a:ext>
            </a:extLst>
          </p:cNvPr>
          <p:cNvSpPr txBox="1"/>
          <p:nvPr/>
        </p:nvSpPr>
        <p:spPr>
          <a:xfrm>
            <a:off x="4462915" y="142174"/>
            <a:ext cx="359535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My local council</a:t>
            </a:r>
          </a:p>
        </p:txBody>
      </p:sp>
    </p:spTree>
    <p:extLst>
      <p:ext uri="{BB962C8B-B14F-4D97-AF65-F5344CB8AC3E}">
        <p14:creationId xmlns:p14="http://schemas.microsoft.com/office/powerpoint/2010/main" val="336298223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D133284-7260-7F31-3769-CB3A7CF8D418}"/>
              </a:ext>
            </a:extLst>
          </p:cNvPr>
          <p:cNvSpPr txBox="1">
            <a:spLocks/>
          </p:cNvSpPr>
          <p:nvPr/>
        </p:nvSpPr>
        <p:spPr>
          <a:xfrm>
            <a:off x="5289529" y="3155948"/>
            <a:ext cx="5110617" cy="54610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Calibri"/>
                <a:ea typeface="Calibri"/>
                <a:cs typeface="Calibri"/>
              </a:rPr>
              <a:t>What do they do?</a:t>
            </a:r>
          </a:p>
          <a:p>
            <a:endParaRPr lang="en-US"/>
          </a:p>
          <a:p>
            <a:pPr marL="0" indent="0">
              <a:buFont typeface="Arial" panose="020B0604020202020204" pitchFamily="34" charset="0"/>
              <a:buNone/>
            </a:pPr>
            <a:endParaRPr lang="en-US"/>
          </a:p>
        </p:txBody>
      </p:sp>
      <p:sp>
        <p:nvSpPr>
          <p:cNvPr id="2" name="TextBox 1">
            <a:extLst>
              <a:ext uri="{FF2B5EF4-FFF2-40B4-BE49-F238E27FC236}">
                <a16:creationId xmlns:a16="http://schemas.microsoft.com/office/drawing/2014/main" id="{02A57E3A-B091-B697-3635-F314CC373385}"/>
              </a:ext>
            </a:extLst>
          </p:cNvPr>
          <p:cNvSpPr txBox="1"/>
          <p:nvPr/>
        </p:nvSpPr>
        <p:spPr>
          <a:xfrm>
            <a:off x="4663134" y="142174"/>
            <a:ext cx="28657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Local council</a:t>
            </a:r>
          </a:p>
        </p:txBody>
      </p:sp>
      <p:pic>
        <p:nvPicPr>
          <p:cNvPr id="11" name="Picture 10">
            <a:extLst>
              <a:ext uri="{FF2B5EF4-FFF2-40B4-BE49-F238E27FC236}">
                <a16:creationId xmlns:a16="http://schemas.microsoft.com/office/drawing/2014/main" id="{75049A13-9FA3-A25B-EADB-8CB6792CE5DE}"/>
              </a:ext>
            </a:extLst>
          </p:cNvPr>
          <p:cNvPicPr>
            <a:picLocks noChangeAspect="1"/>
          </p:cNvPicPr>
          <p:nvPr/>
        </p:nvPicPr>
        <p:blipFill>
          <a:blip r:embed="rId3"/>
          <a:stretch>
            <a:fillRect/>
          </a:stretch>
        </p:blipFill>
        <p:spPr>
          <a:xfrm>
            <a:off x="1223608" y="1717333"/>
            <a:ext cx="3653481" cy="3653481"/>
          </a:xfrm>
          <a:prstGeom prst="rect">
            <a:avLst/>
          </a:prstGeom>
        </p:spPr>
      </p:pic>
    </p:spTree>
    <p:extLst>
      <p:ext uri="{BB962C8B-B14F-4D97-AF65-F5344CB8AC3E}">
        <p14:creationId xmlns:p14="http://schemas.microsoft.com/office/powerpoint/2010/main" val="16258191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14610DB9-B41F-47F6-B4DA-6FA89FA35C68}"/>
              </a:ext>
            </a:extLst>
          </p:cNvPr>
          <p:cNvSpPr>
            <a:spLocks noGrp="1"/>
          </p:cNvSpPr>
          <p:nvPr>
            <p:ph idx="1"/>
          </p:nvPr>
        </p:nvSpPr>
        <p:spPr>
          <a:xfrm>
            <a:off x="3311236" y="2053244"/>
            <a:ext cx="6969183" cy="2851872"/>
          </a:xfrm>
        </p:spPr>
        <p:txBody>
          <a:bodyPr vert="horz" lIns="91440" tIns="45720" rIns="91440" bIns="45720" rtlCol="0" anchor="t">
            <a:normAutofit/>
          </a:bodyPr>
          <a:lstStyle/>
          <a:p>
            <a:pPr marL="0" indent="0">
              <a:buNone/>
            </a:pPr>
            <a:endParaRPr lang="en-GB">
              <a:latin typeface="Arial" panose="020B0604020202020204" pitchFamily="34" charset="0"/>
              <a:ea typeface="Calibri" panose="020F0502020204030204" pitchFamily="34" charset="0"/>
              <a:cs typeface="Arial" panose="020B0604020202020204" pitchFamily="34" charset="0"/>
            </a:endParaRPr>
          </a:p>
          <a:p>
            <a:endParaRPr lang="en-GB">
              <a:latin typeface="Arial" panose="020B0604020202020204" pitchFamily="34" charset="0"/>
              <a:ea typeface="Calibri" panose="020F0502020204030204" pitchFamily="34" charset="0"/>
              <a:cs typeface="Arial" panose="020B0604020202020204" pitchFamily="34" charset="0"/>
            </a:endParaRPr>
          </a:p>
          <a:p>
            <a:endParaRPr lang="en-GB">
              <a:latin typeface="Arial" panose="020B0604020202020204" pitchFamily="34" charset="0"/>
              <a:ea typeface="Calibri" panose="020F0502020204030204" pitchFamily="34" charset="0"/>
              <a:cs typeface="Arial" panose="020B0604020202020204" pitchFamily="34" charset="0"/>
            </a:endParaRPr>
          </a:p>
        </p:txBody>
      </p:sp>
      <p:pic>
        <p:nvPicPr>
          <p:cNvPr id="9" name="Picture 8" descr="A picture containing text&#10;&#10;Description automatically generated">
            <a:extLst>
              <a:ext uri="{FF2B5EF4-FFF2-40B4-BE49-F238E27FC236}">
                <a16:creationId xmlns:a16="http://schemas.microsoft.com/office/drawing/2014/main" id="{B9E8CECB-1226-FF9A-7765-F1CD7AFEF9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79323" y="1260898"/>
            <a:ext cx="4764578" cy="5208199"/>
          </a:xfrm>
          <a:prstGeom prst="rect">
            <a:avLst/>
          </a:prstGeom>
        </p:spPr>
      </p:pic>
      <p:sp>
        <p:nvSpPr>
          <p:cNvPr id="3" name="TextBox 2">
            <a:extLst>
              <a:ext uri="{FF2B5EF4-FFF2-40B4-BE49-F238E27FC236}">
                <a16:creationId xmlns:a16="http://schemas.microsoft.com/office/drawing/2014/main" id="{4C5DCED5-73B3-49BB-03EB-9DA4A9519D78}"/>
              </a:ext>
            </a:extLst>
          </p:cNvPr>
          <p:cNvSpPr txBox="1"/>
          <p:nvPr/>
        </p:nvSpPr>
        <p:spPr>
          <a:xfrm>
            <a:off x="3974378" y="388903"/>
            <a:ext cx="397446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a:ln>
                  <a:noFill/>
                </a:ln>
                <a:solidFill>
                  <a:srgbClr val="036A8B"/>
                </a:solidFill>
                <a:effectLst/>
                <a:uLnTx/>
                <a:uFillTx/>
                <a:latin typeface="Arial" panose="020B0604020202020204" pitchFamily="34" charset="0"/>
                <a:ea typeface="Calibri" panose="020F0502020204030204" pitchFamily="34" charset="0"/>
                <a:cs typeface="Arial" panose="020B0604020202020204" pitchFamily="34" charset="0"/>
              </a:rPr>
              <a:t>Who is DDWA?</a:t>
            </a:r>
            <a:endParaRPr kumimoji="0" lang="en-AU" sz="4000" b="1" i="0" u="none" strike="noStrike" kern="1200" cap="none" spc="0" normalizeH="0" baseline="0" noProof="0">
              <a:ln>
                <a:noFill/>
              </a:ln>
              <a:solidFill>
                <a:srgbClr val="036A8B"/>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6151241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267BE91-49B0-7B0D-54E4-276F1079A4DD}"/>
              </a:ext>
            </a:extLst>
          </p:cNvPr>
          <p:cNvSpPr>
            <a:spLocks noGrp="1"/>
          </p:cNvSpPr>
          <p:nvPr>
            <p:ph idx="1"/>
          </p:nvPr>
        </p:nvSpPr>
        <p:spPr>
          <a:xfrm>
            <a:off x="4047337" y="806333"/>
            <a:ext cx="7703296" cy="5641214"/>
          </a:xfrm>
        </p:spPr>
        <p:txBody>
          <a:bodyPr vert="horz" lIns="91440" tIns="45720" rIns="91440" bIns="45720" rtlCol="0" anchor="t">
            <a:normAutofit lnSpcReduction="10000"/>
          </a:bodyPr>
          <a:lstStyle/>
          <a:p>
            <a:pPr marL="0" indent="0">
              <a:buNone/>
            </a:pPr>
            <a:r>
              <a:rPr lang="en-US" sz="2400">
                <a:latin typeface="Calibri"/>
                <a:ea typeface="Calibri"/>
                <a:cs typeface="Calibri"/>
              </a:rPr>
              <a:t>Local councils look after our roads, footpaths and rubbish.</a:t>
            </a:r>
          </a:p>
          <a:p>
            <a:endParaRPr lang="en-US" sz="240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40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400">
              <a:latin typeface="Calibri"/>
              <a:ea typeface="Calibri"/>
              <a:cs typeface="Calibri"/>
            </a:endParaRPr>
          </a:p>
          <a:p>
            <a:pPr marL="0" indent="0">
              <a:buNone/>
            </a:pPr>
            <a:r>
              <a:rPr lang="en-US" sz="2400">
                <a:latin typeface="Calibri"/>
                <a:ea typeface="Calibri"/>
                <a:cs typeface="Calibri"/>
              </a:rPr>
              <a:t>Parks, sporting fields, stadiums and swimming pools.</a:t>
            </a:r>
            <a:endParaRPr lang="en-AU" sz="2400">
              <a:latin typeface="Calibri"/>
              <a:ea typeface="Calibri"/>
              <a:cs typeface="Calibri"/>
            </a:endParaRPr>
          </a:p>
          <a:p>
            <a:endParaRPr lang="en-AU" sz="2400">
              <a:latin typeface="Calibri" panose="020F0502020204030204" pitchFamily="34" charset="0"/>
              <a:ea typeface="Calibri" panose="020F0502020204030204" pitchFamily="34" charset="0"/>
              <a:cs typeface="Calibri" panose="020F0502020204030204" pitchFamily="34" charset="0"/>
            </a:endParaRPr>
          </a:p>
          <a:p>
            <a:endParaRPr lang="en-AU" sz="2400">
              <a:latin typeface="Calibri" panose="020F0502020204030204" pitchFamily="34" charset="0"/>
              <a:ea typeface="Calibri" panose="020F0502020204030204" pitchFamily="34" charset="0"/>
              <a:cs typeface="Calibri" panose="020F0502020204030204" pitchFamily="34" charset="0"/>
            </a:endParaRPr>
          </a:p>
          <a:p>
            <a:endParaRPr lang="en-AU" sz="2400">
              <a:latin typeface="Calibri" panose="020F0502020204030204" pitchFamily="34" charset="0"/>
              <a:ea typeface="Calibri" panose="020F0502020204030204" pitchFamily="34" charset="0"/>
              <a:cs typeface="Calibri" panose="020F0502020204030204" pitchFamily="34" charset="0"/>
            </a:endParaRPr>
          </a:p>
          <a:p>
            <a:pPr marL="0" indent="0">
              <a:buNone/>
            </a:pPr>
            <a:r>
              <a:rPr lang="en-AU" sz="2400">
                <a:latin typeface="Calibri"/>
                <a:ea typeface="Calibri"/>
                <a:cs typeface="Calibri"/>
              </a:rPr>
              <a:t>Libraries, art galleries and museums.</a:t>
            </a:r>
          </a:p>
          <a:p>
            <a:pPr marL="0" indent="0">
              <a:buNone/>
            </a:pPr>
            <a:endParaRPr lang="en-AU" sz="2400">
              <a:latin typeface="Calibri" panose="020F0502020204030204" pitchFamily="34" charset="0"/>
              <a:ea typeface="Calibri" panose="020F0502020204030204" pitchFamily="34" charset="0"/>
              <a:cs typeface="Calibri" panose="020F0502020204030204" pitchFamily="34" charset="0"/>
            </a:endParaRPr>
          </a:p>
          <a:p>
            <a:endParaRPr lang="en-AU" sz="2400">
              <a:latin typeface="Calibri" panose="020F0502020204030204" pitchFamily="34" charset="0"/>
              <a:ea typeface="Calibri" panose="020F0502020204030204" pitchFamily="34" charset="0"/>
              <a:cs typeface="Calibri" panose="020F0502020204030204" pitchFamily="34" charset="0"/>
            </a:endParaRPr>
          </a:p>
          <a:p>
            <a:endParaRPr lang="en-AU" sz="2400">
              <a:latin typeface="Calibri"/>
              <a:ea typeface="Calibri"/>
              <a:cs typeface="Calibri"/>
            </a:endParaRPr>
          </a:p>
          <a:p>
            <a:pPr marL="0" indent="0">
              <a:buNone/>
            </a:pPr>
            <a:r>
              <a:rPr lang="en-AU" sz="2400">
                <a:latin typeface="Calibri"/>
                <a:ea typeface="Calibri"/>
                <a:cs typeface="Calibri"/>
              </a:rPr>
              <a:t>Accessible buildings. </a:t>
            </a:r>
          </a:p>
        </p:txBody>
      </p:sp>
      <p:sp>
        <p:nvSpPr>
          <p:cNvPr id="2" name="TextBox 1">
            <a:extLst>
              <a:ext uri="{FF2B5EF4-FFF2-40B4-BE49-F238E27FC236}">
                <a16:creationId xmlns:a16="http://schemas.microsoft.com/office/drawing/2014/main" id="{100B9D7A-8B51-5DAD-FFC2-10E3A92DC7F9}"/>
              </a:ext>
            </a:extLst>
          </p:cNvPr>
          <p:cNvSpPr txBox="1"/>
          <p:nvPr/>
        </p:nvSpPr>
        <p:spPr>
          <a:xfrm>
            <a:off x="4663134" y="0"/>
            <a:ext cx="286573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Local council</a:t>
            </a:r>
          </a:p>
        </p:txBody>
      </p:sp>
      <p:pic>
        <p:nvPicPr>
          <p:cNvPr id="9" name="Picture 8">
            <a:extLst>
              <a:ext uri="{FF2B5EF4-FFF2-40B4-BE49-F238E27FC236}">
                <a16:creationId xmlns:a16="http://schemas.microsoft.com/office/drawing/2014/main" id="{903ECAE3-652B-421D-AA46-4258CA71F44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84376" y="807183"/>
            <a:ext cx="1384441" cy="1384441"/>
          </a:xfrm>
          <a:prstGeom prst="rect">
            <a:avLst/>
          </a:prstGeom>
        </p:spPr>
      </p:pic>
      <p:pic>
        <p:nvPicPr>
          <p:cNvPr id="5" name="Picture 4">
            <a:extLst>
              <a:ext uri="{FF2B5EF4-FFF2-40B4-BE49-F238E27FC236}">
                <a16:creationId xmlns:a16="http://schemas.microsoft.com/office/drawing/2014/main" id="{8F8C6786-8011-6F7F-9E7A-7BBEB43D553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284376" y="2339966"/>
            <a:ext cx="1384441" cy="1384441"/>
          </a:xfrm>
          <a:prstGeom prst="rect">
            <a:avLst/>
          </a:prstGeom>
        </p:spPr>
      </p:pic>
      <p:pic>
        <p:nvPicPr>
          <p:cNvPr id="7" name="Picture 6">
            <a:extLst>
              <a:ext uri="{FF2B5EF4-FFF2-40B4-BE49-F238E27FC236}">
                <a16:creationId xmlns:a16="http://schemas.microsoft.com/office/drawing/2014/main" id="{9D19FD55-AC72-5E8B-A5D3-DE16B5119EA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284376" y="3974156"/>
            <a:ext cx="1384441" cy="1384441"/>
          </a:xfrm>
          <a:prstGeom prst="rect">
            <a:avLst/>
          </a:prstGeom>
        </p:spPr>
      </p:pic>
      <p:pic>
        <p:nvPicPr>
          <p:cNvPr id="10" name="Picture 9">
            <a:extLst>
              <a:ext uri="{FF2B5EF4-FFF2-40B4-BE49-F238E27FC236}">
                <a16:creationId xmlns:a16="http://schemas.microsoft.com/office/drawing/2014/main" id="{640BBEEF-A419-8B5D-A115-2E0F927C2E2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84375" y="5401867"/>
            <a:ext cx="1384441" cy="1384441"/>
          </a:xfrm>
          <a:prstGeom prst="rect">
            <a:avLst/>
          </a:prstGeom>
        </p:spPr>
      </p:pic>
    </p:spTree>
    <p:extLst>
      <p:ext uri="{BB962C8B-B14F-4D97-AF65-F5344CB8AC3E}">
        <p14:creationId xmlns:p14="http://schemas.microsoft.com/office/powerpoint/2010/main" val="11130079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3F1CC964-5A34-8866-DE60-783FC8568710}"/>
              </a:ext>
            </a:extLst>
          </p:cNvPr>
          <p:cNvSpPr txBox="1">
            <a:spLocks/>
          </p:cNvSpPr>
          <p:nvPr/>
        </p:nvSpPr>
        <p:spPr>
          <a:xfrm>
            <a:off x="5187816" y="3155949"/>
            <a:ext cx="6414627" cy="54610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latin typeface="Calibri"/>
                <a:ea typeface="Calibri"/>
                <a:cs typeface="Calibri"/>
              </a:rPr>
              <a:t>Why does it matter to me?</a:t>
            </a:r>
          </a:p>
          <a:p>
            <a:pPr marL="0" indent="0">
              <a:buFont typeface="Arial" panose="020B0604020202020204" pitchFamily="34" charset="0"/>
              <a:buNone/>
            </a:pPr>
            <a:endParaRPr lang="en-US"/>
          </a:p>
        </p:txBody>
      </p:sp>
      <p:sp>
        <p:nvSpPr>
          <p:cNvPr id="2" name="TextBox 1">
            <a:extLst>
              <a:ext uri="{FF2B5EF4-FFF2-40B4-BE49-F238E27FC236}">
                <a16:creationId xmlns:a16="http://schemas.microsoft.com/office/drawing/2014/main" id="{C7810673-79B8-0F10-CF28-8E05D5D5A97D}"/>
              </a:ext>
            </a:extLst>
          </p:cNvPr>
          <p:cNvSpPr txBox="1"/>
          <p:nvPr/>
        </p:nvSpPr>
        <p:spPr>
          <a:xfrm>
            <a:off x="4306043" y="115280"/>
            <a:ext cx="357991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My local council</a:t>
            </a:r>
          </a:p>
        </p:txBody>
      </p:sp>
      <p:pic>
        <p:nvPicPr>
          <p:cNvPr id="5" name="Picture 4">
            <a:extLst>
              <a:ext uri="{FF2B5EF4-FFF2-40B4-BE49-F238E27FC236}">
                <a16:creationId xmlns:a16="http://schemas.microsoft.com/office/drawing/2014/main" id="{F5D8953C-AA2F-41D9-2EF6-5A8BF18873C5}"/>
              </a:ext>
            </a:extLst>
          </p:cNvPr>
          <p:cNvPicPr>
            <a:picLocks noChangeAspect="1"/>
          </p:cNvPicPr>
          <p:nvPr/>
        </p:nvPicPr>
        <p:blipFill>
          <a:blip r:embed="rId3"/>
          <a:stretch>
            <a:fillRect/>
          </a:stretch>
        </p:blipFill>
        <p:spPr>
          <a:xfrm>
            <a:off x="1494263" y="1714669"/>
            <a:ext cx="3252100" cy="3252100"/>
          </a:xfrm>
          <a:prstGeom prst="rect">
            <a:avLst/>
          </a:prstGeom>
        </p:spPr>
      </p:pic>
    </p:spTree>
    <p:extLst>
      <p:ext uri="{BB962C8B-B14F-4D97-AF65-F5344CB8AC3E}">
        <p14:creationId xmlns:p14="http://schemas.microsoft.com/office/powerpoint/2010/main" val="38146794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49152F-E255-8A04-4654-49A066DB3311}"/>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68626F-1765-262E-F4B5-FC1EBA4AAA7C}"/>
              </a:ext>
            </a:extLst>
          </p:cNvPr>
          <p:cNvSpPr>
            <a:spLocks noGrp="1"/>
          </p:cNvSpPr>
          <p:nvPr>
            <p:ph idx="1"/>
          </p:nvPr>
        </p:nvSpPr>
        <p:spPr>
          <a:xfrm>
            <a:off x="4611499" y="1126026"/>
            <a:ext cx="7084146" cy="5509453"/>
          </a:xfrm>
        </p:spPr>
        <p:txBody>
          <a:bodyPr vert="horz" lIns="91440" tIns="45720" rIns="91440" bIns="45720" rtlCol="0" anchor="t">
            <a:noAutofit/>
          </a:bodyPr>
          <a:lstStyle/>
          <a:p>
            <a:pPr marL="0" indent="0">
              <a:buNone/>
            </a:pPr>
            <a:r>
              <a:rPr lang="en-US" sz="2400">
                <a:latin typeface="Calibri"/>
                <a:ea typeface="Calibri"/>
                <a:cs typeface="Calibri"/>
              </a:rPr>
              <a:t>They often put on activities that you can join in.</a:t>
            </a:r>
          </a:p>
          <a:p>
            <a:endParaRPr lang="en-US" sz="2400">
              <a:latin typeface="Calibri" panose="020F0502020204030204" pitchFamily="34" charset="0"/>
              <a:ea typeface="Calibri" panose="020F0502020204030204" pitchFamily="34" charset="0"/>
              <a:cs typeface="Calibri" panose="020F0502020204030204" pitchFamily="34" charset="0"/>
            </a:endParaRPr>
          </a:p>
          <a:p>
            <a:endParaRPr lang="en-US" sz="240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a:latin typeface="Calibri"/>
                <a:ea typeface="Calibri"/>
                <a:cs typeface="Calibri"/>
              </a:rPr>
              <a:t>Some of these activities are free.</a:t>
            </a:r>
          </a:p>
          <a:p>
            <a:pPr marL="0" indent="0">
              <a:buNone/>
            </a:pPr>
            <a:endParaRPr lang="en-US" sz="240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40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a:latin typeface="Calibri"/>
                <a:ea typeface="Calibri"/>
                <a:cs typeface="Calibri"/>
              </a:rPr>
              <a:t>You might have to pay for some activities – this is why it is important to plan ahead of time.</a:t>
            </a:r>
          </a:p>
          <a:p>
            <a:endParaRPr lang="en-US" sz="2400">
              <a:latin typeface="Calibri" panose="020F0502020204030204" pitchFamily="34" charset="0"/>
              <a:ea typeface="Calibri" panose="020F0502020204030204" pitchFamily="34" charset="0"/>
              <a:cs typeface="Calibri" panose="020F0502020204030204" pitchFamily="34" charset="0"/>
            </a:endParaRPr>
          </a:p>
          <a:p>
            <a:endParaRPr lang="en-US" sz="240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a:latin typeface="Calibri"/>
                <a:ea typeface="Calibri"/>
                <a:cs typeface="Calibri"/>
              </a:rPr>
              <a:t>At events in our community, we can meet new people and meeting new people is the first step in making new friends.</a:t>
            </a:r>
          </a:p>
          <a:p>
            <a:endParaRPr lang="en-US"/>
          </a:p>
          <a:p>
            <a:endParaRPr lang="en-AU"/>
          </a:p>
        </p:txBody>
      </p:sp>
      <p:sp>
        <p:nvSpPr>
          <p:cNvPr id="2" name="TextBox 1">
            <a:extLst>
              <a:ext uri="{FF2B5EF4-FFF2-40B4-BE49-F238E27FC236}">
                <a16:creationId xmlns:a16="http://schemas.microsoft.com/office/drawing/2014/main" id="{173D3596-78C0-9B56-162C-CF4E376849EE}"/>
              </a:ext>
            </a:extLst>
          </p:cNvPr>
          <p:cNvSpPr txBox="1"/>
          <p:nvPr/>
        </p:nvSpPr>
        <p:spPr>
          <a:xfrm>
            <a:off x="4306043" y="115280"/>
            <a:ext cx="357991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My local council</a:t>
            </a:r>
          </a:p>
        </p:txBody>
      </p:sp>
      <p:pic>
        <p:nvPicPr>
          <p:cNvPr id="5" name="Picture 4">
            <a:extLst>
              <a:ext uri="{FF2B5EF4-FFF2-40B4-BE49-F238E27FC236}">
                <a16:creationId xmlns:a16="http://schemas.microsoft.com/office/drawing/2014/main" id="{5E391AE3-66E4-5E9B-B047-058DEA36760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758516" y="980608"/>
            <a:ext cx="1322899" cy="1322899"/>
          </a:xfrm>
          <a:prstGeom prst="rect">
            <a:avLst/>
          </a:prstGeom>
        </p:spPr>
      </p:pic>
      <p:pic>
        <p:nvPicPr>
          <p:cNvPr id="8" name="Picture 7">
            <a:extLst>
              <a:ext uri="{FF2B5EF4-FFF2-40B4-BE49-F238E27FC236}">
                <a16:creationId xmlns:a16="http://schemas.microsoft.com/office/drawing/2014/main" id="{D375ADFF-5543-8653-8D6E-992C3FC58A6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604623" y="4940307"/>
            <a:ext cx="1630680" cy="1630680"/>
          </a:xfrm>
          <a:prstGeom prst="rect">
            <a:avLst/>
          </a:prstGeom>
        </p:spPr>
      </p:pic>
      <p:pic>
        <p:nvPicPr>
          <p:cNvPr id="7" name="Picture 6" descr="A hand holding two different colored currency notes&#10;&#10;AI-generated content may be incorrect.">
            <a:extLst>
              <a:ext uri="{FF2B5EF4-FFF2-40B4-BE49-F238E27FC236}">
                <a16:creationId xmlns:a16="http://schemas.microsoft.com/office/drawing/2014/main" id="{B005A32C-C803-4BBF-A544-CB43EDD1BAC3}"/>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965693" y="3709304"/>
            <a:ext cx="908541" cy="1102204"/>
          </a:xfrm>
          <a:prstGeom prst="rect">
            <a:avLst/>
          </a:prstGeom>
        </p:spPr>
      </p:pic>
      <p:grpSp>
        <p:nvGrpSpPr>
          <p:cNvPr id="4" name="Group 3">
            <a:extLst>
              <a:ext uri="{FF2B5EF4-FFF2-40B4-BE49-F238E27FC236}">
                <a16:creationId xmlns:a16="http://schemas.microsoft.com/office/drawing/2014/main" id="{A222BE51-2A4B-9991-E815-76E25D29B638}"/>
              </a:ext>
            </a:extLst>
          </p:cNvPr>
          <p:cNvGrpSpPr/>
          <p:nvPr/>
        </p:nvGrpSpPr>
        <p:grpSpPr>
          <a:xfrm>
            <a:off x="2810309" y="2478302"/>
            <a:ext cx="1219308" cy="1219308"/>
            <a:chOff x="3581602" y="2394668"/>
            <a:chExt cx="1219308" cy="1219308"/>
          </a:xfrm>
        </p:grpSpPr>
        <p:pic>
          <p:nvPicPr>
            <p:cNvPr id="9" name="Picture 8" descr="A hand holding two different colored currency notes&#10;&#10;AI-generated content may be incorrect.">
              <a:extLst>
                <a:ext uri="{FF2B5EF4-FFF2-40B4-BE49-F238E27FC236}">
                  <a16:creationId xmlns:a16="http://schemas.microsoft.com/office/drawing/2014/main" id="{FC3632D2-F8E6-A7DC-2796-0438133A966B}"/>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736986" y="2394668"/>
              <a:ext cx="908541" cy="1102204"/>
            </a:xfrm>
            <a:prstGeom prst="rect">
              <a:avLst/>
            </a:prstGeom>
          </p:spPr>
        </p:pic>
        <p:pic>
          <p:nvPicPr>
            <p:cNvPr id="11" name="Picture 10">
              <a:extLst>
                <a:ext uri="{FF2B5EF4-FFF2-40B4-BE49-F238E27FC236}">
                  <a16:creationId xmlns:a16="http://schemas.microsoft.com/office/drawing/2014/main" id="{745BC72A-9AA8-FA3C-390F-8AC18BDDEB33}"/>
                </a:ext>
              </a:extLst>
            </p:cNvPr>
            <p:cNvPicPr>
              <a:picLocks noChangeAspect="1"/>
            </p:cNvPicPr>
            <p:nvPr/>
          </p:nvPicPr>
          <p:blipFill>
            <a:blip r:embed="rId6" cstate="print">
              <a:alphaModFix amt="70000"/>
              <a:extLst>
                <a:ext uri="{28A0092B-C50C-407E-A947-70E740481C1C}">
                  <a14:useLocalDpi xmlns:a14="http://schemas.microsoft.com/office/drawing/2010/main"/>
                </a:ext>
              </a:extLst>
            </a:blip>
            <a:stretch>
              <a:fillRect/>
            </a:stretch>
          </p:blipFill>
          <p:spPr>
            <a:xfrm>
              <a:off x="3581602" y="2394668"/>
              <a:ext cx="1219308" cy="1219308"/>
            </a:xfrm>
            <a:prstGeom prst="rect">
              <a:avLst/>
            </a:prstGeom>
          </p:spPr>
        </p:pic>
      </p:grpSp>
    </p:spTree>
    <p:extLst>
      <p:ext uri="{BB962C8B-B14F-4D97-AF65-F5344CB8AC3E}">
        <p14:creationId xmlns:p14="http://schemas.microsoft.com/office/powerpoint/2010/main" val="10268291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0B939A-4930-2E01-D8CE-93EF44C58003}"/>
              </a:ext>
            </a:extLst>
          </p:cNvPr>
          <p:cNvSpPr>
            <a:spLocks noGrp="1"/>
          </p:cNvSpPr>
          <p:nvPr>
            <p:ph idx="1"/>
          </p:nvPr>
        </p:nvSpPr>
        <p:spPr>
          <a:xfrm>
            <a:off x="5295641" y="1805561"/>
            <a:ext cx="6017792" cy="3237868"/>
          </a:xfrm>
        </p:spPr>
        <p:txBody>
          <a:bodyPr vert="horz" lIns="91440" tIns="45720" rIns="91440" bIns="45720" rtlCol="0" anchor="t">
            <a:normAutofit/>
          </a:bodyPr>
          <a:lstStyle/>
          <a:p>
            <a:pPr marL="0" indent="0">
              <a:buNone/>
            </a:pPr>
            <a:r>
              <a:rPr lang="en-US" sz="2400">
                <a:latin typeface="Calibri"/>
                <a:ea typeface="Calibri"/>
                <a:cs typeface="Calibri"/>
              </a:rPr>
              <a:t>You can find out more by going to the local council’s website.</a:t>
            </a:r>
          </a:p>
          <a:p>
            <a:pPr marL="0" indent="0">
              <a:buNone/>
            </a:pPr>
            <a:endParaRPr lang="en-US" sz="240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40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sz="2400">
              <a:latin typeface="Calibri"/>
              <a:ea typeface="Calibri"/>
              <a:cs typeface="Calibri"/>
            </a:endParaRPr>
          </a:p>
          <a:p>
            <a:pPr marL="0" indent="0">
              <a:buNone/>
            </a:pPr>
            <a:r>
              <a:rPr lang="en-US" sz="2400">
                <a:latin typeface="Calibri"/>
                <a:ea typeface="Calibri"/>
                <a:cs typeface="Calibri"/>
              </a:rPr>
              <a:t>You could ask a trusted adult or friend to help you if you need!</a:t>
            </a:r>
          </a:p>
        </p:txBody>
      </p:sp>
      <p:sp>
        <p:nvSpPr>
          <p:cNvPr id="2" name="TextBox 1">
            <a:extLst>
              <a:ext uri="{FF2B5EF4-FFF2-40B4-BE49-F238E27FC236}">
                <a16:creationId xmlns:a16="http://schemas.microsoft.com/office/drawing/2014/main" id="{D7D2B5CB-E1BB-7F8A-5744-4932D511D106}"/>
              </a:ext>
            </a:extLst>
          </p:cNvPr>
          <p:cNvSpPr txBox="1"/>
          <p:nvPr/>
        </p:nvSpPr>
        <p:spPr>
          <a:xfrm>
            <a:off x="3104714" y="128727"/>
            <a:ext cx="612887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Activities in my local council</a:t>
            </a:r>
          </a:p>
        </p:txBody>
      </p:sp>
      <p:pic>
        <p:nvPicPr>
          <p:cNvPr id="5" name="Picture 4">
            <a:extLst>
              <a:ext uri="{FF2B5EF4-FFF2-40B4-BE49-F238E27FC236}">
                <a16:creationId xmlns:a16="http://schemas.microsoft.com/office/drawing/2014/main" id="{991C011F-019A-9D48-B86D-D0898E4562ED}"/>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174116" y="1547174"/>
            <a:ext cx="1807210" cy="1503674"/>
          </a:xfrm>
          <a:prstGeom prst="rect">
            <a:avLst/>
          </a:prstGeom>
        </p:spPr>
      </p:pic>
      <p:pic>
        <p:nvPicPr>
          <p:cNvPr id="7" name="Picture 6">
            <a:extLst>
              <a:ext uri="{FF2B5EF4-FFF2-40B4-BE49-F238E27FC236}">
                <a16:creationId xmlns:a16="http://schemas.microsoft.com/office/drawing/2014/main" id="{869D48A5-5E5E-8B4C-B885-EB860B216CA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174116" y="3806815"/>
            <a:ext cx="1911350" cy="1509433"/>
          </a:xfrm>
          <a:prstGeom prst="rect">
            <a:avLst/>
          </a:prstGeom>
        </p:spPr>
      </p:pic>
    </p:spTree>
    <p:extLst>
      <p:ext uri="{BB962C8B-B14F-4D97-AF65-F5344CB8AC3E}">
        <p14:creationId xmlns:p14="http://schemas.microsoft.com/office/powerpoint/2010/main" val="4124548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36A1618-A11E-D575-8719-FDEFE137C44B}"/>
              </a:ext>
            </a:extLst>
          </p:cNvPr>
          <p:cNvSpPr txBox="1"/>
          <p:nvPr/>
        </p:nvSpPr>
        <p:spPr>
          <a:xfrm>
            <a:off x="4671674" y="946337"/>
            <a:ext cx="7070207" cy="5447645"/>
          </a:xfrm>
          <a:prstGeom prst="rect">
            <a:avLst/>
          </a:prstGeom>
          <a:noFill/>
        </p:spPr>
        <p:txBody>
          <a:bodyPr wrap="square" lIns="91440" tIns="45720" rIns="91440" bIns="45720" anchor="t">
            <a:spAutoFit/>
          </a:bodyPr>
          <a:lstStyle/>
          <a:p>
            <a:pPr>
              <a:spcAft>
                <a:spcPts val="800"/>
              </a:spcAft>
            </a:pPr>
            <a:r>
              <a:rPr lang="en-US" sz="2400" kern="100">
                <a:latin typeface="Calibri"/>
                <a:ea typeface="Calibri"/>
                <a:cs typeface="Calibri"/>
              </a:rPr>
              <a:t>Different things that you can do after you finish school.</a:t>
            </a:r>
            <a:endParaRPr lang="en-US" sz="2400">
              <a:latin typeface="Calibri"/>
              <a:ea typeface="Calibri"/>
              <a:cs typeface="Calibri"/>
            </a:endParaRPr>
          </a:p>
          <a:p>
            <a:pPr marL="457200" indent="-457200">
              <a:spcAft>
                <a:spcPts val="800"/>
              </a:spcAft>
              <a:buFont typeface="Arial" panose="020B0604020202020204" pitchFamily="34" charset="0"/>
              <a:buChar char="•"/>
            </a:pPr>
            <a:endParaRPr lang="en-US" sz="2400" kern="100">
              <a:latin typeface="Calibri" panose="020F0502020204030204" pitchFamily="34" charset="0"/>
              <a:ea typeface="Calibri" panose="020F0502020204030204" pitchFamily="34" charset="0"/>
              <a:cs typeface="Calibri" panose="020F0502020204030204" pitchFamily="34" charset="0"/>
            </a:endParaRPr>
          </a:p>
          <a:p>
            <a:pPr marL="457200" indent="-457200">
              <a:spcAft>
                <a:spcPts val="800"/>
              </a:spcAft>
              <a:buFont typeface="Arial" panose="020B0604020202020204" pitchFamily="34" charset="0"/>
              <a:buChar char="•"/>
            </a:pPr>
            <a:endParaRPr lang="en-US" sz="2400" kern="100">
              <a:latin typeface="Calibri"/>
              <a:ea typeface="Calibri"/>
              <a:cs typeface="Calibri"/>
            </a:endParaRPr>
          </a:p>
          <a:p>
            <a:pPr>
              <a:spcAft>
                <a:spcPts val="800"/>
              </a:spcAft>
            </a:pPr>
            <a:r>
              <a:rPr lang="en-US" sz="2400" kern="100">
                <a:latin typeface="Calibri"/>
                <a:ea typeface="Calibri"/>
                <a:cs typeface="Calibri"/>
              </a:rPr>
              <a:t>Using public transport can help us to meet up with our friends.</a:t>
            </a:r>
            <a:endParaRPr lang="en-US">
              <a:latin typeface="Aptos"/>
              <a:ea typeface="Calibri"/>
              <a:cs typeface="Calibri"/>
            </a:endParaRPr>
          </a:p>
          <a:p>
            <a:pPr>
              <a:spcAft>
                <a:spcPts val="800"/>
              </a:spcAft>
            </a:pPr>
            <a:endParaRPr lang="en-US" sz="2400" kern="10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spcAft>
                <a:spcPts val="800"/>
              </a:spcAft>
            </a:pPr>
            <a:endParaRPr lang="en-US" sz="2400" kern="10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spcAft>
                <a:spcPts val="800"/>
              </a:spcAft>
            </a:pPr>
            <a:r>
              <a:rPr lang="en-US" sz="2400" kern="100">
                <a:latin typeface="Calibri"/>
                <a:ea typeface="Calibri"/>
                <a:cs typeface="Calibri"/>
              </a:rPr>
              <a:t>Planning can help us make time to see our friends.</a:t>
            </a:r>
          </a:p>
          <a:p>
            <a:pPr>
              <a:spcAft>
                <a:spcPts val="800"/>
              </a:spcAft>
            </a:pPr>
            <a:endParaRPr lang="en-US" sz="2400" kern="100">
              <a:solidFill>
                <a:srgbClr val="FF0000"/>
              </a:solidFill>
              <a:latin typeface="Calibri" panose="020F0502020204030204" pitchFamily="34" charset="0"/>
              <a:ea typeface="Calibri" panose="020F0502020204030204" pitchFamily="34" charset="0"/>
              <a:cs typeface="Calibri" panose="020F0502020204030204" pitchFamily="34" charset="0"/>
            </a:endParaRPr>
          </a:p>
          <a:p>
            <a:pPr>
              <a:spcAft>
                <a:spcPts val="800"/>
              </a:spcAft>
            </a:pPr>
            <a:endParaRPr lang="en-US" sz="2400" kern="100">
              <a:solidFill>
                <a:srgbClr val="FF0000"/>
              </a:solidFill>
              <a:latin typeface="Calibri"/>
              <a:ea typeface="Calibri"/>
              <a:cs typeface="Calibri"/>
            </a:endParaRPr>
          </a:p>
          <a:p>
            <a:pPr>
              <a:spcAft>
                <a:spcPts val="800"/>
              </a:spcAft>
            </a:pPr>
            <a:r>
              <a:rPr lang="en-US" sz="2400" kern="100">
                <a:latin typeface="Calibri"/>
                <a:ea typeface="Calibri"/>
                <a:cs typeface="Calibri"/>
              </a:rPr>
              <a:t>About our local council and what that they have to offer us.</a:t>
            </a:r>
          </a:p>
        </p:txBody>
      </p:sp>
      <p:pic>
        <p:nvPicPr>
          <p:cNvPr id="8" name="Picture 7">
            <a:extLst>
              <a:ext uri="{FF2B5EF4-FFF2-40B4-BE49-F238E27FC236}">
                <a16:creationId xmlns:a16="http://schemas.microsoft.com/office/drawing/2014/main" id="{06005F37-133F-844D-5FD4-FC91DE02F202}"/>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519063" y="2415008"/>
            <a:ext cx="1693816" cy="1131561"/>
          </a:xfrm>
          <a:prstGeom prst="rect">
            <a:avLst/>
          </a:prstGeom>
        </p:spPr>
      </p:pic>
      <p:pic>
        <p:nvPicPr>
          <p:cNvPr id="7" name="Picture 6" descr="A person and person holding badminton rackets&#10;&#10;Description automatically generated">
            <a:extLst>
              <a:ext uri="{FF2B5EF4-FFF2-40B4-BE49-F238E27FC236}">
                <a16:creationId xmlns:a16="http://schemas.microsoft.com/office/drawing/2014/main" id="{480CB4FA-5C5B-FD73-8370-D729D0DBD550}"/>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778578" y="812035"/>
            <a:ext cx="1182840" cy="1131157"/>
          </a:xfrm>
          <a:prstGeom prst="rect">
            <a:avLst/>
          </a:prstGeom>
        </p:spPr>
      </p:pic>
      <p:sp>
        <p:nvSpPr>
          <p:cNvPr id="9" name="TextBox 8">
            <a:extLst>
              <a:ext uri="{FF2B5EF4-FFF2-40B4-BE49-F238E27FC236}">
                <a16:creationId xmlns:a16="http://schemas.microsoft.com/office/drawing/2014/main" id="{F6460B2E-88CA-C4D2-B839-CBE63A5D51B7}"/>
              </a:ext>
            </a:extLst>
          </p:cNvPr>
          <p:cNvSpPr txBox="1"/>
          <p:nvPr/>
        </p:nvSpPr>
        <p:spPr>
          <a:xfrm>
            <a:off x="2991221" y="103811"/>
            <a:ext cx="620955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What have we learnt today?</a:t>
            </a:r>
          </a:p>
        </p:txBody>
      </p:sp>
      <p:pic>
        <p:nvPicPr>
          <p:cNvPr id="4" name="Picture 3">
            <a:extLst>
              <a:ext uri="{FF2B5EF4-FFF2-40B4-BE49-F238E27FC236}">
                <a16:creationId xmlns:a16="http://schemas.microsoft.com/office/drawing/2014/main" id="{B01EBC49-30B3-25F7-036A-3D5961C9964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778578" y="3776290"/>
            <a:ext cx="1184910" cy="1184910"/>
          </a:xfrm>
          <a:prstGeom prst="rect">
            <a:avLst/>
          </a:prstGeom>
        </p:spPr>
      </p:pic>
      <p:grpSp>
        <p:nvGrpSpPr>
          <p:cNvPr id="13" name="Group 12">
            <a:extLst>
              <a:ext uri="{FF2B5EF4-FFF2-40B4-BE49-F238E27FC236}">
                <a16:creationId xmlns:a16="http://schemas.microsoft.com/office/drawing/2014/main" id="{C9309275-A48F-80C4-818D-A7B8F7519859}"/>
              </a:ext>
            </a:extLst>
          </p:cNvPr>
          <p:cNvGrpSpPr/>
          <p:nvPr/>
        </p:nvGrpSpPr>
        <p:grpSpPr>
          <a:xfrm>
            <a:off x="2697726" y="5293790"/>
            <a:ext cx="1336492" cy="1336492"/>
            <a:chOff x="3561945" y="5293790"/>
            <a:chExt cx="1336492" cy="1336492"/>
          </a:xfrm>
        </p:grpSpPr>
        <p:pic>
          <p:nvPicPr>
            <p:cNvPr id="11" name="Picture 10">
              <a:extLst>
                <a:ext uri="{FF2B5EF4-FFF2-40B4-BE49-F238E27FC236}">
                  <a16:creationId xmlns:a16="http://schemas.microsoft.com/office/drawing/2014/main" id="{F68FADC6-E889-79B5-6C98-A610055C7CC3}"/>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561945" y="5293790"/>
              <a:ext cx="1336492" cy="1336492"/>
            </a:xfrm>
            <a:prstGeom prst="rect">
              <a:avLst/>
            </a:prstGeom>
          </p:spPr>
        </p:pic>
        <p:sp>
          <p:nvSpPr>
            <p:cNvPr id="12" name="TextBox 11">
              <a:extLst>
                <a:ext uri="{FF2B5EF4-FFF2-40B4-BE49-F238E27FC236}">
                  <a16:creationId xmlns:a16="http://schemas.microsoft.com/office/drawing/2014/main" id="{F29EF8FF-83A8-9A31-B4C1-13060CCB0DFF}"/>
                </a:ext>
              </a:extLst>
            </p:cNvPr>
            <p:cNvSpPr txBox="1"/>
            <p:nvPr/>
          </p:nvSpPr>
          <p:spPr>
            <a:xfrm>
              <a:off x="3886200" y="6137909"/>
              <a:ext cx="434340" cy="246221"/>
            </a:xfrm>
            <a:prstGeom prst="rect">
              <a:avLst/>
            </a:prstGeom>
            <a:solidFill>
              <a:schemeClr val="bg1"/>
            </a:solidFill>
          </p:spPr>
          <p:txBody>
            <a:bodyPr wrap="square" rtlCol="0">
              <a:spAutoFit/>
            </a:bodyPr>
            <a:lstStyle/>
            <a:p>
              <a:r>
                <a:rPr lang="en-US" sz="500"/>
                <a:t>Local Council</a:t>
              </a:r>
              <a:endParaRPr lang="en-AU" sz="500"/>
            </a:p>
          </p:txBody>
        </p:sp>
      </p:grpSp>
    </p:spTree>
    <p:extLst>
      <p:ext uri="{BB962C8B-B14F-4D97-AF65-F5344CB8AC3E}">
        <p14:creationId xmlns:p14="http://schemas.microsoft.com/office/powerpoint/2010/main" val="2429240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6" descr="Natural looking label with thank you Royalty Free Stock Photos"/>
          <p:cNvSpPr>
            <a:spLocks noChangeAspect="1" noChangeArrowheads="1"/>
          </p:cNvSpPr>
          <p:nvPr/>
        </p:nvSpPr>
        <p:spPr bwMode="auto">
          <a:xfrm>
            <a:off x="-1363579" y="117058"/>
            <a:ext cx="299954" cy="29995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AU"/>
          </a:p>
        </p:txBody>
      </p:sp>
      <p:sp>
        <p:nvSpPr>
          <p:cNvPr id="2" name="TextBox 1">
            <a:extLst>
              <a:ext uri="{FF2B5EF4-FFF2-40B4-BE49-F238E27FC236}">
                <a16:creationId xmlns:a16="http://schemas.microsoft.com/office/drawing/2014/main" id="{57BE1900-0209-5FBB-DC38-F88B7BBD1394}"/>
              </a:ext>
            </a:extLst>
          </p:cNvPr>
          <p:cNvSpPr txBox="1"/>
          <p:nvPr/>
        </p:nvSpPr>
        <p:spPr>
          <a:xfrm>
            <a:off x="1331487" y="391378"/>
            <a:ext cx="952902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Thank you for being part of Staying Connected After School Project!</a:t>
            </a:r>
          </a:p>
        </p:txBody>
      </p:sp>
      <p:pic>
        <p:nvPicPr>
          <p:cNvPr id="3" name="Picture 2" descr="A group of people in white t-shirts giving thumbs up&#10;&#10;AI-generated content may be incorrect.">
            <a:extLst>
              <a:ext uri="{FF2B5EF4-FFF2-40B4-BE49-F238E27FC236}">
                <a16:creationId xmlns:a16="http://schemas.microsoft.com/office/drawing/2014/main" id="{8D781A5A-CF8D-1B32-9FE6-339EE3F71A44}"/>
              </a:ext>
            </a:extLst>
          </p:cNvPr>
          <p:cNvPicPr>
            <a:picLocks noChangeAspect="1"/>
          </p:cNvPicPr>
          <p:nvPr/>
        </p:nvPicPr>
        <p:blipFill>
          <a:blip r:embed="rId3"/>
          <a:stretch>
            <a:fillRect/>
          </a:stretch>
        </p:blipFill>
        <p:spPr>
          <a:xfrm>
            <a:off x="3238500" y="2338620"/>
            <a:ext cx="5715000" cy="3686175"/>
          </a:xfrm>
          <a:prstGeom prst="rect">
            <a:avLst/>
          </a:prstGeom>
        </p:spPr>
      </p:pic>
    </p:spTree>
    <p:extLst>
      <p:ext uri="{BB962C8B-B14F-4D97-AF65-F5344CB8AC3E}">
        <p14:creationId xmlns:p14="http://schemas.microsoft.com/office/powerpoint/2010/main" val="3006707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3">
            <a:extLst>
              <a:ext uri="{FF2B5EF4-FFF2-40B4-BE49-F238E27FC236}">
                <a16:creationId xmlns:a16="http://schemas.microsoft.com/office/drawing/2014/main" id="{24BB089D-48A4-4550-B5E0-92030B7D2AE0}"/>
              </a:ext>
            </a:extLst>
          </p:cNvPr>
          <p:cNvSpPr txBox="1">
            <a:spLocks/>
          </p:cNvSpPr>
          <p:nvPr/>
        </p:nvSpPr>
        <p:spPr>
          <a:xfrm>
            <a:off x="4189509" y="951833"/>
            <a:ext cx="7881909" cy="5391659"/>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a:lnSpc>
                <a:spcPct val="150000"/>
              </a:lnSpc>
              <a:buNone/>
            </a:pPr>
            <a:r>
              <a:rPr lang="en-AU" sz="2400">
                <a:latin typeface="Calibri"/>
                <a:ea typeface="Calibri"/>
                <a:cs typeface="Calibri"/>
              </a:rPr>
              <a:t>How we can fill our days after we leave school with hobbies, work, or more learning. </a:t>
            </a:r>
            <a:endParaRPr lang="en-US" sz="2400">
              <a:latin typeface="Calibri"/>
              <a:ea typeface="Calibri"/>
              <a:cs typeface="Calibri"/>
            </a:endParaRPr>
          </a:p>
          <a:p>
            <a:pPr marL="457200" indent="-457200" algn="l">
              <a:lnSpc>
                <a:spcPct val="150000"/>
              </a:lnSpc>
              <a:buFont typeface="Arial" panose="020B0604020202020204" pitchFamily="34" charset="0"/>
              <a:buChar char="•"/>
            </a:pPr>
            <a:endParaRPr lang="en-AU" sz="2400">
              <a:latin typeface="Calibri" panose="020F0502020204030204" pitchFamily="34" charset="0"/>
              <a:ea typeface="Calibri" panose="020F0502020204030204" pitchFamily="34" charset="0"/>
              <a:cs typeface="Calibri" panose="020F0502020204030204" pitchFamily="34" charset="0"/>
            </a:endParaRPr>
          </a:p>
          <a:p>
            <a:pPr marL="0" indent="0" algn="l">
              <a:lnSpc>
                <a:spcPct val="150000"/>
              </a:lnSpc>
              <a:buNone/>
            </a:pPr>
            <a:r>
              <a:rPr lang="en-AU" sz="2400">
                <a:latin typeface="Calibri"/>
                <a:ea typeface="Calibri"/>
                <a:cs typeface="Calibri"/>
              </a:rPr>
              <a:t>How we can plan and use public transport to meet up with our friends.</a:t>
            </a:r>
          </a:p>
          <a:p>
            <a:pPr marL="457200" indent="-457200" algn="l">
              <a:lnSpc>
                <a:spcPct val="150000"/>
              </a:lnSpc>
              <a:buFont typeface="Arial" panose="020B0604020202020204" pitchFamily="34" charset="0"/>
              <a:buChar char="•"/>
            </a:pPr>
            <a:endParaRPr lang="en-AU" sz="2400">
              <a:latin typeface="Calibri" panose="020F0502020204030204" pitchFamily="34" charset="0"/>
              <a:ea typeface="Calibri" panose="020F0502020204030204" pitchFamily="34" charset="0"/>
              <a:cs typeface="Calibri" panose="020F0502020204030204" pitchFamily="34" charset="0"/>
            </a:endParaRPr>
          </a:p>
          <a:p>
            <a:pPr marL="0" indent="0" algn="l">
              <a:lnSpc>
                <a:spcPct val="150000"/>
              </a:lnSpc>
              <a:buNone/>
            </a:pPr>
            <a:r>
              <a:rPr lang="en-US" sz="2400">
                <a:latin typeface="Calibri"/>
                <a:ea typeface="Calibri"/>
                <a:cs typeface="Calibri"/>
              </a:rPr>
              <a:t>What activities and groups are available in our communities</a:t>
            </a:r>
            <a:r>
              <a:rPr lang="en-US" sz="2600">
                <a:latin typeface="Calibri"/>
                <a:ea typeface="Calibri"/>
                <a:cs typeface="Calibri"/>
              </a:rPr>
              <a:t>.</a:t>
            </a:r>
          </a:p>
        </p:txBody>
      </p:sp>
      <p:sp>
        <p:nvSpPr>
          <p:cNvPr id="2" name="TextBox 1">
            <a:extLst>
              <a:ext uri="{FF2B5EF4-FFF2-40B4-BE49-F238E27FC236}">
                <a16:creationId xmlns:a16="http://schemas.microsoft.com/office/drawing/2014/main" id="{601F2216-5FFA-BFB3-EE38-5C6EC3739F62}"/>
              </a:ext>
            </a:extLst>
          </p:cNvPr>
          <p:cNvSpPr txBox="1"/>
          <p:nvPr/>
        </p:nvSpPr>
        <p:spPr>
          <a:xfrm>
            <a:off x="2411175" y="55500"/>
            <a:ext cx="736964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8B2F92"/>
                </a:solidFill>
                <a:effectLst/>
                <a:uLnTx/>
                <a:uFillTx/>
                <a:latin typeface="Calibri" panose="020F0502020204030204" pitchFamily="34" charset="0"/>
                <a:ea typeface="Calibri" panose="020F0502020204030204" pitchFamily="34" charset="0"/>
                <a:cs typeface="Calibri" panose="020F0502020204030204" pitchFamily="34" charset="0"/>
              </a:rPr>
              <a:t>What are we talking about today?</a:t>
            </a:r>
          </a:p>
        </p:txBody>
      </p:sp>
      <p:pic>
        <p:nvPicPr>
          <p:cNvPr id="13" name="Picture 12">
            <a:extLst>
              <a:ext uri="{FF2B5EF4-FFF2-40B4-BE49-F238E27FC236}">
                <a16:creationId xmlns:a16="http://schemas.microsoft.com/office/drawing/2014/main" id="{255B6102-0EF3-20F1-54F7-E34CA3D8FA22}"/>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2139118" y="951833"/>
            <a:ext cx="1572124" cy="1340480"/>
          </a:xfrm>
          <a:prstGeom prst="rect">
            <a:avLst/>
          </a:prstGeom>
        </p:spPr>
      </p:pic>
      <p:pic>
        <p:nvPicPr>
          <p:cNvPr id="15" name="Picture 14">
            <a:extLst>
              <a:ext uri="{FF2B5EF4-FFF2-40B4-BE49-F238E27FC236}">
                <a16:creationId xmlns:a16="http://schemas.microsoft.com/office/drawing/2014/main" id="{93CB5395-9EF0-6F49-EE37-0F98C67D9A8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134743" y="2697083"/>
            <a:ext cx="1432190" cy="1469360"/>
          </a:xfrm>
          <a:prstGeom prst="rect">
            <a:avLst/>
          </a:prstGeom>
        </p:spPr>
      </p:pic>
      <p:pic>
        <p:nvPicPr>
          <p:cNvPr id="17" name="Picture 16">
            <a:extLst>
              <a:ext uri="{FF2B5EF4-FFF2-40B4-BE49-F238E27FC236}">
                <a16:creationId xmlns:a16="http://schemas.microsoft.com/office/drawing/2014/main" id="{2715D129-77A0-7D6C-BD08-D31269FD7F59}"/>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078802" y="4673435"/>
            <a:ext cx="1553365" cy="1469731"/>
          </a:xfrm>
          <a:prstGeom prst="rect">
            <a:avLst/>
          </a:prstGeom>
        </p:spPr>
      </p:pic>
    </p:spTree>
    <p:extLst>
      <p:ext uri="{BB962C8B-B14F-4D97-AF65-F5344CB8AC3E}">
        <p14:creationId xmlns:p14="http://schemas.microsoft.com/office/powerpoint/2010/main" val="3409875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3">
            <a:extLst>
              <a:ext uri="{FF2B5EF4-FFF2-40B4-BE49-F238E27FC236}">
                <a16:creationId xmlns:a16="http://schemas.microsoft.com/office/drawing/2014/main" id="{24BB089D-48A4-4550-B5E0-92030B7D2AE0}"/>
              </a:ext>
            </a:extLst>
          </p:cNvPr>
          <p:cNvSpPr txBox="1">
            <a:spLocks/>
          </p:cNvSpPr>
          <p:nvPr/>
        </p:nvSpPr>
        <p:spPr>
          <a:xfrm>
            <a:off x="4378382" y="1372678"/>
            <a:ext cx="7384713" cy="4589396"/>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a:lnSpc>
                <a:spcPct val="150000"/>
              </a:lnSpc>
              <a:buNone/>
            </a:pPr>
            <a:r>
              <a:rPr lang="en-AU" sz="2400">
                <a:latin typeface="Calibri"/>
                <a:ea typeface="Calibri"/>
                <a:cs typeface="Calibri"/>
              </a:rPr>
              <a:t>Look for a job.</a:t>
            </a:r>
            <a:endParaRPr lang="en-US" sz="2400"/>
          </a:p>
          <a:p>
            <a:pPr marL="457200" indent="-457200" algn="l">
              <a:lnSpc>
                <a:spcPct val="150000"/>
              </a:lnSpc>
              <a:buFont typeface="Arial" panose="020B0604020202020204" pitchFamily="34" charset="0"/>
              <a:buChar char="•"/>
            </a:pPr>
            <a:endParaRPr lang="en-AU" sz="2400">
              <a:latin typeface="Calibri" panose="020F0502020204030204" pitchFamily="34" charset="0"/>
              <a:ea typeface="Calibri" panose="020F0502020204030204" pitchFamily="34" charset="0"/>
              <a:cs typeface="Calibri" panose="020F0502020204030204" pitchFamily="34" charset="0"/>
            </a:endParaRPr>
          </a:p>
          <a:p>
            <a:pPr marL="457200" indent="-457200" algn="l">
              <a:lnSpc>
                <a:spcPct val="150000"/>
              </a:lnSpc>
              <a:buFont typeface="Arial" panose="020B0604020202020204" pitchFamily="34" charset="0"/>
              <a:buChar char="•"/>
            </a:pPr>
            <a:endParaRPr lang="en-AU" sz="2400">
              <a:latin typeface="Calibri" panose="020F0502020204030204" pitchFamily="34" charset="0"/>
              <a:ea typeface="Calibri" panose="020F0502020204030204" pitchFamily="34" charset="0"/>
              <a:cs typeface="Calibri" panose="020F0502020204030204" pitchFamily="34" charset="0"/>
            </a:endParaRPr>
          </a:p>
          <a:p>
            <a:pPr marL="0" indent="0" algn="l">
              <a:lnSpc>
                <a:spcPct val="150000"/>
              </a:lnSpc>
              <a:buNone/>
            </a:pPr>
            <a:r>
              <a:rPr lang="en-AU" sz="2400">
                <a:latin typeface="Calibri"/>
                <a:ea typeface="Calibri"/>
                <a:cs typeface="Calibri"/>
              </a:rPr>
              <a:t>Do volunteer work.</a:t>
            </a:r>
            <a:endParaRPr lang="en-AU" sz="2400">
              <a:latin typeface="Calibri" panose="020F0502020204030204" pitchFamily="34" charset="0"/>
              <a:ea typeface="Calibri" panose="020F0502020204030204" pitchFamily="34" charset="0"/>
              <a:cs typeface="Calibri" panose="020F0502020204030204" pitchFamily="34" charset="0"/>
            </a:endParaRPr>
          </a:p>
          <a:p>
            <a:pPr marL="457200" indent="-457200" algn="l">
              <a:lnSpc>
                <a:spcPct val="150000"/>
              </a:lnSpc>
              <a:buFont typeface="Arial" panose="020B0604020202020204" pitchFamily="34" charset="0"/>
              <a:buChar char="•"/>
            </a:pPr>
            <a:endParaRPr lang="en-AU" sz="2400">
              <a:latin typeface="Calibri" panose="020F0502020204030204" pitchFamily="34" charset="0"/>
              <a:ea typeface="Calibri" panose="020F0502020204030204" pitchFamily="34" charset="0"/>
              <a:cs typeface="Calibri" panose="020F0502020204030204" pitchFamily="34" charset="0"/>
            </a:endParaRPr>
          </a:p>
          <a:p>
            <a:pPr marL="457200" indent="-457200" algn="l">
              <a:lnSpc>
                <a:spcPct val="150000"/>
              </a:lnSpc>
              <a:buFont typeface="Arial" panose="020B0604020202020204" pitchFamily="34" charset="0"/>
              <a:buChar char="•"/>
            </a:pPr>
            <a:endParaRPr lang="en-AU" sz="2400">
              <a:latin typeface="Calibri" panose="020F0502020204030204" pitchFamily="34" charset="0"/>
              <a:ea typeface="Calibri" panose="020F0502020204030204" pitchFamily="34" charset="0"/>
              <a:cs typeface="Calibri" panose="020F0502020204030204" pitchFamily="34" charset="0"/>
            </a:endParaRPr>
          </a:p>
          <a:p>
            <a:pPr marL="0" indent="0" algn="l">
              <a:lnSpc>
                <a:spcPct val="150000"/>
              </a:lnSpc>
              <a:buNone/>
            </a:pPr>
            <a:r>
              <a:rPr lang="en-AU" sz="2400">
                <a:latin typeface="Calibri"/>
                <a:ea typeface="Calibri"/>
                <a:cs typeface="Calibri"/>
              </a:rPr>
              <a:t>Join a club.</a:t>
            </a:r>
            <a:endParaRPr lang="en-AU" sz="2400">
              <a:latin typeface="Calibri" panose="020F0502020204030204" pitchFamily="34" charset="0"/>
              <a:ea typeface="Calibri" panose="020F0502020204030204" pitchFamily="34" charset="0"/>
              <a:cs typeface="Calibri" panose="020F0502020204030204" pitchFamily="34" charset="0"/>
            </a:endParaRPr>
          </a:p>
        </p:txBody>
      </p:sp>
      <p:pic>
        <p:nvPicPr>
          <p:cNvPr id="8" name="Picture 7" descr="A person and person holding badminton rackets&#10;&#10;Description automatically generated">
            <a:extLst>
              <a:ext uri="{FF2B5EF4-FFF2-40B4-BE49-F238E27FC236}">
                <a16:creationId xmlns:a16="http://schemas.microsoft.com/office/drawing/2014/main" id="{88986B11-D175-8871-1511-973A24FAB13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291587" y="5132723"/>
            <a:ext cx="1351341" cy="1365302"/>
          </a:xfrm>
          <a:prstGeom prst="rect">
            <a:avLst/>
          </a:prstGeom>
        </p:spPr>
      </p:pic>
      <p:sp>
        <p:nvSpPr>
          <p:cNvPr id="10" name="TextBox 9">
            <a:extLst>
              <a:ext uri="{FF2B5EF4-FFF2-40B4-BE49-F238E27FC236}">
                <a16:creationId xmlns:a16="http://schemas.microsoft.com/office/drawing/2014/main" id="{4165A7D7-51B9-4820-51D8-2AB1B633DCCF}"/>
              </a:ext>
            </a:extLst>
          </p:cNvPr>
          <p:cNvSpPr txBox="1"/>
          <p:nvPr/>
        </p:nvSpPr>
        <p:spPr>
          <a:xfrm>
            <a:off x="0" y="44192"/>
            <a:ext cx="12192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8B2F92"/>
                </a:solidFill>
                <a:effectLst/>
                <a:uLnTx/>
                <a:uFillTx/>
                <a:latin typeface="Calibri" panose="020F0502020204030204" pitchFamily="34" charset="0"/>
                <a:ea typeface="Calibri" panose="020F0502020204030204" pitchFamily="34" charset="0"/>
                <a:cs typeface="Calibri" panose="020F0502020204030204" pitchFamily="34" charset="0"/>
              </a:rPr>
              <a:t>There are lots of things you can do after you leave school</a:t>
            </a:r>
          </a:p>
        </p:txBody>
      </p:sp>
      <p:pic>
        <p:nvPicPr>
          <p:cNvPr id="12" name="Picture 11">
            <a:extLst>
              <a:ext uri="{FF2B5EF4-FFF2-40B4-BE49-F238E27FC236}">
                <a16:creationId xmlns:a16="http://schemas.microsoft.com/office/drawing/2014/main" id="{9F8F0843-C895-47EB-E804-AAA3AF61DECC}"/>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392913" y="3031720"/>
            <a:ext cx="996291" cy="1506261"/>
          </a:xfrm>
          <a:prstGeom prst="rect">
            <a:avLst/>
          </a:prstGeom>
        </p:spPr>
      </p:pic>
      <p:pic>
        <p:nvPicPr>
          <p:cNvPr id="14" name="Picture 13">
            <a:extLst>
              <a:ext uri="{FF2B5EF4-FFF2-40B4-BE49-F238E27FC236}">
                <a16:creationId xmlns:a16="http://schemas.microsoft.com/office/drawing/2014/main" id="{62CAFF2A-8813-8D6A-56C5-0A6B51810381}"/>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2151741" y="1025379"/>
            <a:ext cx="1631035" cy="1374180"/>
          </a:xfrm>
          <a:prstGeom prst="rect">
            <a:avLst/>
          </a:prstGeom>
        </p:spPr>
      </p:pic>
    </p:spTree>
    <p:extLst>
      <p:ext uri="{BB962C8B-B14F-4D97-AF65-F5344CB8AC3E}">
        <p14:creationId xmlns:p14="http://schemas.microsoft.com/office/powerpoint/2010/main" val="34971027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3">
            <a:extLst>
              <a:ext uri="{FF2B5EF4-FFF2-40B4-BE49-F238E27FC236}">
                <a16:creationId xmlns:a16="http://schemas.microsoft.com/office/drawing/2014/main" id="{24BB089D-48A4-4550-B5E0-92030B7D2AE0}"/>
              </a:ext>
            </a:extLst>
          </p:cNvPr>
          <p:cNvSpPr txBox="1">
            <a:spLocks/>
          </p:cNvSpPr>
          <p:nvPr/>
        </p:nvSpPr>
        <p:spPr>
          <a:xfrm>
            <a:off x="4301969" y="1080196"/>
            <a:ext cx="7486933" cy="5319117"/>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a:lnSpc>
                <a:spcPct val="150000"/>
              </a:lnSpc>
              <a:buNone/>
            </a:pPr>
            <a:r>
              <a:rPr lang="en-AU" sz="2400">
                <a:latin typeface="Calibri"/>
                <a:ea typeface="Calibri"/>
                <a:cs typeface="Calibri"/>
              </a:rPr>
              <a:t>See your friends.</a:t>
            </a:r>
            <a:endParaRPr lang="en-US" sz="2400"/>
          </a:p>
          <a:p>
            <a:pPr marL="457200" indent="-457200" algn="l">
              <a:lnSpc>
                <a:spcPct val="150000"/>
              </a:lnSpc>
              <a:buFont typeface="Arial" panose="020B0604020202020204" pitchFamily="34" charset="0"/>
              <a:buChar char="•"/>
            </a:pPr>
            <a:endParaRPr lang="en-AU" sz="2400">
              <a:latin typeface="Calibri" panose="020F0502020204030204" pitchFamily="34" charset="0"/>
              <a:ea typeface="Calibri" panose="020F0502020204030204" pitchFamily="34" charset="0"/>
              <a:cs typeface="Calibri" panose="020F0502020204030204" pitchFamily="34" charset="0"/>
            </a:endParaRPr>
          </a:p>
          <a:p>
            <a:pPr marL="457200" indent="-457200">
              <a:lnSpc>
                <a:spcPct val="150000"/>
              </a:lnSpc>
            </a:pPr>
            <a:endParaRPr lang="en-AU" sz="2400">
              <a:latin typeface="Calibri"/>
              <a:ea typeface="Calibri"/>
              <a:cs typeface="Calibri"/>
            </a:endParaRPr>
          </a:p>
          <a:p>
            <a:pPr marL="0" indent="0">
              <a:lnSpc>
                <a:spcPct val="150000"/>
              </a:lnSpc>
              <a:buNone/>
            </a:pPr>
            <a:r>
              <a:rPr lang="en-AU" sz="2400">
                <a:latin typeface="Calibri"/>
                <a:ea typeface="Calibri"/>
                <a:cs typeface="Calibri"/>
              </a:rPr>
              <a:t>Relax.</a:t>
            </a:r>
            <a:endParaRPr lang="en-AU" sz="2400">
              <a:latin typeface="Calibri" panose="020F0502020204030204" pitchFamily="34" charset="0"/>
              <a:ea typeface="Calibri" panose="020F0502020204030204" pitchFamily="34" charset="0"/>
              <a:cs typeface="Calibri" panose="020F0502020204030204" pitchFamily="34" charset="0"/>
            </a:endParaRPr>
          </a:p>
          <a:p>
            <a:pPr marL="457200" indent="-457200" algn="l">
              <a:lnSpc>
                <a:spcPct val="150000"/>
              </a:lnSpc>
            </a:pPr>
            <a:endParaRPr lang="en-AU" sz="2400">
              <a:latin typeface="Calibri" panose="020F0502020204030204" pitchFamily="34" charset="0"/>
              <a:ea typeface="Calibri" panose="020F0502020204030204" pitchFamily="34" charset="0"/>
              <a:cs typeface="Calibri" panose="020F0502020204030204" pitchFamily="34" charset="0"/>
            </a:endParaRPr>
          </a:p>
          <a:p>
            <a:pPr marL="457200" indent="-457200" algn="l">
              <a:lnSpc>
                <a:spcPct val="150000"/>
              </a:lnSpc>
              <a:buFont typeface="Arial" panose="020B0604020202020204" pitchFamily="34" charset="0"/>
              <a:buChar char="•"/>
            </a:pPr>
            <a:endParaRPr lang="en-AU" sz="2400">
              <a:latin typeface="Calibri" panose="020F0502020204030204" pitchFamily="34" charset="0"/>
              <a:ea typeface="Calibri" panose="020F0502020204030204" pitchFamily="34" charset="0"/>
              <a:cs typeface="Calibri" panose="020F0502020204030204" pitchFamily="34" charset="0"/>
            </a:endParaRPr>
          </a:p>
          <a:p>
            <a:pPr marL="0" indent="0">
              <a:lnSpc>
                <a:spcPct val="150000"/>
              </a:lnSpc>
              <a:buNone/>
            </a:pPr>
            <a:r>
              <a:rPr lang="en-AU" sz="2400">
                <a:latin typeface="Calibri"/>
                <a:ea typeface="Calibri"/>
                <a:cs typeface="Calibri"/>
              </a:rPr>
              <a:t>Learn more by going to Tafe or doing other courses.</a:t>
            </a:r>
            <a:endParaRPr lang="en-AU" sz="2400">
              <a:latin typeface="Calibri" panose="020F0502020204030204" pitchFamily="34" charset="0"/>
              <a:ea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FB8D103C-1D7A-6138-D8DA-A8A0DFB8B831}"/>
              </a:ext>
            </a:extLst>
          </p:cNvPr>
          <p:cNvSpPr txBox="1"/>
          <p:nvPr/>
        </p:nvSpPr>
        <p:spPr>
          <a:xfrm>
            <a:off x="0" y="72157"/>
            <a:ext cx="1219200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8B2F92"/>
                </a:solidFill>
                <a:effectLst/>
                <a:uLnTx/>
                <a:uFillTx/>
                <a:latin typeface="Calibri" panose="020F0502020204030204" pitchFamily="34" charset="0"/>
                <a:ea typeface="Calibri" panose="020F0502020204030204" pitchFamily="34" charset="0"/>
                <a:cs typeface="Calibri" panose="020F0502020204030204" pitchFamily="34" charset="0"/>
              </a:rPr>
              <a:t>There are lots of things you can do after you leave school</a:t>
            </a:r>
          </a:p>
        </p:txBody>
      </p:sp>
      <p:pic>
        <p:nvPicPr>
          <p:cNvPr id="14" name="Picture 13">
            <a:extLst>
              <a:ext uri="{FF2B5EF4-FFF2-40B4-BE49-F238E27FC236}">
                <a16:creationId xmlns:a16="http://schemas.microsoft.com/office/drawing/2014/main" id="{35B189A6-3AF6-7DB1-B97A-87B2CBC07A2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39464" y="2700307"/>
            <a:ext cx="1454612" cy="1454612"/>
          </a:xfrm>
          <a:prstGeom prst="rect">
            <a:avLst/>
          </a:prstGeom>
        </p:spPr>
      </p:pic>
      <p:pic>
        <p:nvPicPr>
          <p:cNvPr id="16" name="Picture 15">
            <a:extLst>
              <a:ext uri="{FF2B5EF4-FFF2-40B4-BE49-F238E27FC236}">
                <a16:creationId xmlns:a16="http://schemas.microsoft.com/office/drawing/2014/main" id="{2C6C800B-55AE-AC6F-FF68-86D39F2476B4}"/>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2187064" y="1080196"/>
            <a:ext cx="1607012" cy="999175"/>
          </a:xfrm>
          <a:prstGeom prst="rect">
            <a:avLst/>
          </a:prstGeom>
        </p:spPr>
      </p:pic>
      <p:pic>
        <p:nvPicPr>
          <p:cNvPr id="18" name="Picture 17">
            <a:extLst>
              <a:ext uri="{FF2B5EF4-FFF2-40B4-BE49-F238E27FC236}">
                <a16:creationId xmlns:a16="http://schemas.microsoft.com/office/drawing/2014/main" id="{15A0E223-A281-D6E4-E3E5-08D19379584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339464" y="4857135"/>
            <a:ext cx="1446530" cy="1456690"/>
          </a:xfrm>
          <a:prstGeom prst="rect">
            <a:avLst/>
          </a:prstGeom>
        </p:spPr>
      </p:pic>
    </p:spTree>
    <p:extLst>
      <p:ext uri="{BB962C8B-B14F-4D97-AF65-F5344CB8AC3E}">
        <p14:creationId xmlns:p14="http://schemas.microsoft.com/office/powerpoint/2010/main" val="29417813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54EFD3-58E8-8C9F-2588-615408C5E415}"/>
              </a:ext>
            </a:extLst>
          </p:cNvPr>
          <p:cNvSpPr>
            <a:spLocks noGrp="1"/>
          </p:cNvSpPr>
          <p:nvPr>
            <p:ph type="title"/>
          </p:nvPr>
        </p:nvSpPr>
        <p:spPr>
          <a:xfrm>
            <a:off x="4878657" y="2766216"/>
            <a:ext cx="6271001" cy="1325563"/>
          </a:xfrm>
        </p:spPr>
        <p:txBody>
          <a:bodyPr>
            <a:noAutofit/>
          </a:bodyPr>
          <a:lstStyle/>
          <a:p>
            <a:r>
              <a:rPr lang="en-US" sz="2400">
                <a:latin typeface="Calibri"/>
                <a:ea typeface="Calibri"/>
                <a:cs typeface="Calibri"/>
              </a:rPr>
              <a:t>What do you want to do when you finish school?</a:t>
            </a:r>
            <a:endParaRPr lang="en-AU" sz="2400">
              <a:latin typeface="Calibri"/>
              <a:ea typeface="Calibri"/>
              <a:cs typeface="Calibri"/>
            </a:endParaRPr>
          </a:p>
        </p:txBody>
      </p:sp>
      <p:pic>
        <p:nvPicPr>
          <p:cNvPr id="7" name="Picture 6" descr="A person with his hand on his chin&#10;&#10;Description automatically generated">
            <a:extLst>
              <a:ext uri="{FF2B5EF4-FFF2-40B4-BE49-F238E27FC236}">
                <a16:creationId xmlns:a16="http://schemas.microsoft.com/office/drawing/2014/main" id="{758B9257-7FF8-CE6A-FFC0-E8F02D572AC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447673" y="2020832"/>
            <a:ext cx="3197332" cy="3197332"/>
          </a:xfrm>
          <a:prstGeom prst="rect">
            <a:avLst/>
          </a:prstGeom>
        </p:spPr>
      </p:pic>
    </p:spTree>
    <p:extLst>
      <p:ext uri="{BB962C8B-B14F-4D97-AF65-F5344CB8AC3E}">
        <p14:creationId xmlns:p14="http://schemas.microsoft.com/office/powerpoint/2010/main" val="42205446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3">
            <a:extLst>
              <a:ext uri="{FF2B5EF4-FFF2-40B4-BE49-F238E27FC236}">
                <a16:creationId xmlns:a16="http://schemas.microsoft.com/office/drawing/2014/main" id="{24BB089D-48A4-4550-B5E0-92030B7D2AE0}"/>
              </a:ext>
            </a:extLst>
          </p:cNvPr>
          <p:cNvSpPr txBox="1">
            <a:spLocks/>
          </p:cNvSpPr>
          <p:nvPr/>
        </p:nvSpPr>
        <p:spPr>
          <a:xfrm>
            <a:off x="5073434" y="2058934"/>
            <a:ext cx="6562492" cy="3130847"/>
          </a:xfrm>
          <a:prstGeom prst="rect">
            <a:avLst/>
          </a:prstGeom>
        </p:spPr>
        <p:txBody>
          <a:bodyPr lIns="91440" tIns="45720" rIns="91440" bIns="45720" anchor="t">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l">
              <a:lnSpc>
                <a:spcPct val="150000"/>
              </a:lnSpc>
              <a:buNone/>
            </a:pPr>
            <a:r>
              <a:rPr lang="en-AU" sz="2400">
                <a:latin typeface="Calibri"/>
                <a:ea typeface="Calibri"/>
                <a:cs typeface="Calibri"/>
              </a:rPr>
              <a:t>How will you get around to try out all these new things?</a:t>
            </a:r>
          </a:p>
          <a:p>
            <a:pPr marL="0" indent="0">
              <a:lnSpc>
                <a:spcPct val="150000"/>
              </a:lnSpc>
              <a:buNone/>
            </a:pPr>
            <a:endParaRPr lang="en-AU" sz="2400">
              <a:latin typeface="Calibri"/>
              <a:ea typeface="Calibri"/>
              <a:cs typeface="Calibri"/>
            </a:endParaRPr>
          </a:p>
          <a:p>
            <a:pPr marL="0" indent="0" algn="l">
              <a:lnSpc>
                <a:spcPct val="150000"/>
              </a:lnSpc>
              <a:buNone/>
            </a:pPr>
            <a:r>
              <a:rPr lang="en-AU" sz="2400">
                <a:latin typeface="Calibri"/>
                <a:ea typeface="Calibri"/>
                <a:cs typeface="Calibri"/>
              </a:rPr>
              <a:t>What are different forms of transport that you can use to get to new places?</a:t>
            </a:r>
          </a:p>
        </p:txBody>
      </p:sp>
      <p:sp>
        <p:nvSpPr>
          <p:cNvPr id="2" name="TextBox 1">
            <a:extLst>
              <a:ext uri="{FF2B5EF4-FFF2-40B4-BE49-F238E27FC236}">
                <a16:creationId xmlns:a16="http://schemas.microsoft.com/office/drawing/2014/main" id="{25CEB12F-B14F-BA86-B639-F8573819FB0A}"/>
              </a:ext>
            </a:extLst>
          </p:cNvPr>
          <p:cNvSpPr txBox="1"/>
          <p:nvPr/>
        </p:nvSpPr>
        <p:spPr>
          <a:xfrm>
            <a:off x="4939553" y="147918"/>
            <a:ext cx="23128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8B2F92"/>
                </a:solidFill>
                <a:effectLst/>
                <a:uLnTx/>
                <a:uFillTx/>
                <a:latin typeface="Calibri" panose="020F0502020204030204" pitchFamily="34" charset="0"/>
                <a:ea typeface="Calibri" panose="020F0502020204030204" pitchFamily="34" charset="0"/>
                <a:cs typeface="Calibri" panose="020F0502020204030204" pitchFamily="34" charset="0"/>
              </a:rPr>
              <a:t>Transport</a:t>
            </a:r>
          </a:p>
        </p:txBody>
      </p:sp>
      <p:pic>
        <p:nvPicPr>
          <p:cNvPr id="5" name="Picture 4" descr="A bus station with buses and a bus stop&#10;&#10;Description automatically generated">
            <a:extLst>
              <a:ext uri="{FF2B5EF4-FFF2-40B4-BE49-F238E27FC236}">
                <a16:creationId xmlns:a16="http://schemas.microsoft.com/office/drawing/2014/main" id="{5D81A685-8665-F7FB-1005-FBCECDCC338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639862" y="1907405"/>
            <a:ext cx="2592495" cy="1717994"/>
          </a:xfrm>
          <a:prstGeom prst="rect">
            <a:avLst/>
          </a:prstGeom>
        </p:spPr>
      </p:pic>
      <p:pic>
        <p:nvPicPr>
          <p:cNvPr id="7" name="Picture 1137772184" descr="Red light on three-position signal for modern electric metro train waiting to depart station platform at end of the line (railway terminus). One set of doors are still open. No logos or ID visible.">
            <a:extLst>
              <a:ext uri="{FF2B5EF4-FFF2-40B4-BE49-F238E27FC236}">
                <a16:creationId xmlns:a16="http://schemas.microsoft.com/office/drawing/2014/main" id="{6FC412CD-5DD7-60FD-BFD0-3FB6C326DAE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43631" y="3967277"/>
            <a:ext cx="2599521" cy="171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2142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F0FF96C-57D7-3BB1-0060-03A31777D75F}"/>
              </a:ext>
            </a:extLst>
          </p:cNvPr>
          <p:cNvSpPr>
            <a:spLocks noGrp="1"/>
          </p:cNvSpPr>
          <p:nvPr>
            <p:ph idx="1"/>
          </p:nvPr>
        </p:nvSpPr>
        <p:spPr>
          <a:xfrm>
            <a:off x="4732188" y="1415989"/>
            <a:ext cx="7098643" cy="4382141"/>
          </a:xfrm>
        </p:spPr>
        <p:txBody>
          <a:bodyPr vert="horz" lIns="91440" tIns="45720" rIns="91440" bIns="45720" rtlCol="0" anchor="t">
            <a:noAutofit/>
          </a:bodyPr>
          <a:lstStyle/>
          <a:p>
            <a:pPr marL="0" indent="0">
              <a:buNone/>
            </a:pPr>
            <a:r>
              <a:rPr lang="en-US" sz="2400">
                <a:latin typeface="Calibri" panose="020F0502020204030204" pitchFamily="34" charset="0"/>
                <a:ea typeface="Calibri" panose="020F0502020204030204" pitchFamily="34" charset="0"/>
                <a:cs typeface="Calibri" panose="020F0502020204030204" pitchFamily="34" charset="0"/>
              </a:rPr>
              <a:t>There are many different types of public transport. </a:t>
            </a:r>
            <a:endParaRPr lang="en-US"/>
          </a:p>
          <a:p>
            <a:endParaRPr lang="en-US" sz="2400">
              <a:latin typeface="Calibri" panose="020F0502020204030204" pitchFamily="34" charset="0"/>
              <a:ea typeface="Calibri" panose="020F0502020204030204" pitchFamily="34" charset="0"/>
              <a:cs typeface="Calibri" panose="020F0502020204030204" pitchFamily="34" charset="0"/>
            </a:endParaRPr>
          </a:p>
          <a:p>
            <a:pPr lvl="1"/>
            <a:r>
              <a:rPr lang="en-US">
                <a:latin typeface="Calibri" panose="020F0502020204030204" pitchFamily="34" charset="0"/>
                <a:ea typeface="Calibri" panose="020F0502020204030204" pitchFamily="34" charset="0"/>
                <a:cs typeface="Calibri" panose="020F0502020204030204" pitchFamily="34" charset="0"/>
              </a:rPr>
              <a:t>Buses</a:t>
            </a:r>
          </a:p>
          <a:p>
            <a:pPr lvl="1"/>
            <a:r>
              <a:rPr lang="en-US">
                <a:latin typeface="Calibri" panose="020F0502020204030204" pitchFamily="34" charset="0"/>
                <a:ea typeface="Calibri" panose="020F0502020204030204" pitchFamily="34" charset="0"/>
                <a:cs typeface="Calibri" panose="020F0502020204030204" pitchFamily="34" charset="0"/>
              </a:rPr>
              <a:t>Trains</a:t>
            </a:r>
          </a:p>
          <a:p>
            <a:pPr lvl="1"/>
            <a:r>
              <a:rPr lang="en-US">
                <a:latin typeface="Calibri" panose="020F0502020204030204" pitchFamily="34" charset="0"/>
                <a:ea typeface="Calibri" panose="020F0502020204030204" pitchFamily="34" charset="0"/>
                <a:cs typeface="Calibri" panose="020F0502020204030204" pitchFamily="34" charset="0"/>
              </a:rPr>
              <a:t>Trams</a:t>
            </a:r>
          </a:p>
          <a:p>
            <a:pPr lvl="1"/>
            <a:r>
              <a:rPr lang="en-US">
                <a:latin typeface="Calibri" panose="020F0502020204030204" pitchFamily="34" charset="0"/>
                <a:ea typeface="Calibri" panose="020F0502020204030204" pitchFamily="34" charset="0"/>
                <a:cs typeface="Calibri" panose="020F0502020204030204" pitchFamily="34" charset="0"/>
              </a:rPr>
              <a:t>Ferries</a:t>
            </a:r>
          </a:p>
          <a:p>
            <a:pPr lvl="1"/>
            <a:r>
              <a:rPr lang="en-US">
                <a:latin typeface="Calibri" panose="020F0502020204030204" pitchFamily="34" charset="0"/>
                <a:ea typeface="Calibri" panose="020F0502020204030204" pitchFamily="34" charset="0"/>
                <a:cs typeface="Calibri" panose="020F0502020204030204" pitchFamily="34" charset="0"/>
              </a:rPr>
              <a:t>Rideshare services like Uber</a:t>
            </a:r>
          </a:p>
          <a:p>
            <a:pPr marL="457200" lvl="1" indent="0">
              <a:buNone/>
            </a:pPr>
            <a:endParaRPr lang="en-US" sz="240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sz="2400">
                <a:latin typeface="Calibri"/>
                <a:ea typeface="Calibri"/>
                <a:cs typeface="Calibri"/>
              </a:rPr>
              <a:t>Using public transport can help you to do more things.</a:t>
            </a:r>
            <a:endParaRPr lang="en-US" sz="2400">
              <a:latin typeface="Calibri" panose="020F0502020204030204" pitchFamily="34" charset="0"/>
              <a:ea typeface="Calibri" panose="020F0502020204030204" pitchFamily="34" charset="0"/>
              <a:cs typeface="Calibri" panose="020F0502020204030204" pitchFamily="34" charset="0"/>
            </a:endParaRPr>
          </a:p>
        </p:txBody>
      </p:sp>
      <p:pic>
        <p:nvPicPr>
          <p:cNvPr id="10" name="Picture 9" descr="A bus station with buses and a bus stop&#10;&#10;Description automatically generated">
            <a:extLst>
              <a:ext uri="{FF2B5EF4-FFF2-40B4-BE49-F238E27FC236}">
                <a16:creationId xmlns:a16="http://schemas.microsoft.com/office/drawing/2014/main" id="{A59385B5-6B4F-2311-A473-261608F1250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75702" y="1287645"/>
            <a:ext cx="2836335" cy="1911034"/>
          </a:xfrm>
          <a:prstGeom prst="rect">
            <a:avLst/>
          </a:prstGeom>
        </p:spPr>
      </p:pic>
      <p:sp>
        <p:nvSpPr>
          <p:cNvPr id="7" name="TextBox 6">
            <a:extLst>
              <a:ext uri="{FF2B5EF4-FFF2-40B4-BE49-F238E27FC236}">
                <a16:creationId xmlns:a16="http://schemas.microsoft.com/office/drawing/2014/main" id="{10446CFC-95F1-2381-00F3-8564E0DC9906}"/>
              </a:ext>
            </a:extLst>
          </p:cNvPr>
          <p:cNvSpPr txBox="1"/>
          <p:nvPr/>
        </p:nvSpPr>
        <p:spPr>
          <a:xfrm>
            <a:off x="4307540" y="139434"/>
            <a:ext cx="374724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a:solidFill>
                  <a:srgbClr val="8B2F92"/>
                </a:solidFill>
                <a:latin typeface="Calibri" panose="020F0502020204030204" pitchFamily="34" charset="0"/>
                <a:ea typeface="Calibri" panose="020F0502020204030204" pitchFamily="34" charset="0"/>
                <a:cs typeface="Calibri" panose="020F0502020204030204" pitchFamily="34" charset="0"/>
              </a:rPr>
              <a:t>Public transport</a:t>
            </a:r>
            <a:endParaRPr kumimoji="0" lang="en-US" sz="4000" b="1" i="0" u="none" strike="noStrike" kern="1200" cap="none" spc="0" normalizeH="0" baseline="0" noProof="0">
              <a:ln>
                <a:noFill/>
              </a:ln>
              <a:solidFill>
                <a:srgbClr val="8B2F92"/>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1137772184" descr="Red light on three-position signal for modern electric metro train waiting to depart station platform at end of the line (railway terminus). One set of doors are still open. No logos or ID visible.">
            <a:extLst>
              <a:ext uri="{FF2B5EF4-FFF2-40B4-BE49-F238E27FC236}">
                <a16:creationId xmlns:a16="http://schemas.microsoft.com/office/drawing/2014/main" id="{60C05B48-FD0F-BC16-6728-6193CCB9A95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277871" y="3662477"/>
            <a:ext cx="2944961" cy="2010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9923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91A6663550F41E429492F564E747168E" ma:contentTypeVersion="21" ma:contentTypeDescription="Create a new document." ma:contentTypeScope="" ma:versionID="01fab4684a32d59a105b6b3cf8273844">
  <xsd:schema xmlns:xsd="http://www.w3.org/2001/XMLSchema" xmlns:xs="http://www.w3.org/2001/XMLSchema" xmlns:p="http://schemas.microsoft.com/office/2006/metadata/properties" xmlns:ns2="46c44e20-669a-4bb4-8ea9-e21b5de1a061" xmlns:ns3="3aae9e14-003b-4029-ba5a-3bd351e70bb8" targetNamespace="http://schemas.microsoft.com/office/2006/metadata/properties" ma:root="true" ma:fieldsID="db6a64828b758e18fd7d08d8965b0477" ns2:_="" ns3:_="">
    <xsd:import namespace="46c44e20-669a-4bb4-8ea9-e21b5de1a061"/>
    <xsd:import namespace="3aae9e14-003b-4029-ba5a-3bd351e70bb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3:SharedWithUsers" minOccurs="0"/>
                <xsd:element ref="ns3:SharedWithDetails" minOccurs="0"/>
                <xsd:element ref="ns2:MediaServiceAutoKeyPoints" minOccurs="0"/>
                <xsd:element ref="ns2:MediaServiceKeyPoints" minOccurs="0"/>
                <xsd:element ref="ns2:_Flow_SignoffStatus" minOccurs="0"/>
                <xsd:element ref="ns2:MediaLengthInSeconds" minOccurs="0"/>
                <xsd:element ref="ns2:lcf76f155ced4ddcb4097134ff3c332f" minOccurs="0"/>
                <xsd:element ref="ns3:TaxCatchAll" minOccurs="0"/>
                <xsd:element ref="ns2:Date"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6c44e20-669a-4bb4-8ea9-e21b5de1a06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f7d847e-0977-44a4-bed5-52935a52b00e" ma:termSetId="09814cd3-568e-fe90-9814-8d621ff8fb84" ma:anchorId="fba54fb3-c3e1-fe81-a776-ca4b69148c4d" ma:open="true" ma:isKeyword="false">
      <xsd:complexType>
        <xsd:sequence>
          <xsd:element ref="pc:Terms" minOccurs="0" maxOccurs="1"/>
        </xsd:sequence>
      </xsd:complexType>
    </xsd:element>
    <xsd:element name="Date" ma:index="25" nillable="true" ma:displayName="Date" ma:format="DateOnly" ma:internalName="Date">
      <xsd:simpleType>
        <xsd:restriction base="dms:DateTime"/>
      </xsd:simpleType>
    </xsd:element>
    <xsd:element name="MediaServiceObjectDetectorVersions" ma:index="26"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7" nillable="true" ma:displayName="MediaServiceSearchProperties" ma:hidden="true" ma:internalName="MediaServiceSearchProperties" ma:readOnly="true">
      <xsd:simpleType>
        <xsd:restriction base="dms:Note"/>
      </xsd:simpleType>
    </xsd:element>
    <xsd:element name="MediaServiceBillingMetadata" ma:index="2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ae9e14-003b-4029-ba5a-3bd351e70bb8"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fda9495e-127d-46ce-be3d-b7a765eea302}" ma:internalName="TaxCatchAll" ma:showField="CatchAllData" ma:web="3aae9e14-003b-4029-ba5a-3bd351e70bb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6c44e20-669a-4bb4-8ea9-e21b5de1a061">
      <Terms xmlns="http://schemas.microsoft.com/office/infopath/2007/PartnerControls"/>
    </lcf76f155ced4ddcb4097134ff3c332f>
    <TaxCatchAll xmlns="3aae9e14-003b-4029-ba5a-3bd351e70bb8" xsi:nil="true"/>
    <Date xmlns="46c44e20-669a-4bb4-8ea9-e21b5de1a061" xsi:nil="true"/>
    <_Flow_SignoffStatus xmlns="46c44e20-669a-4bb4-8ea9-e21b5de1a061" xsi:nil="true"/>
  </documentManagement>
</p:properties>
</file>

<file path=customXml/itemProps1.xml><?xml version="1.0" encoding="utf-8"?>
<ds:datastoreItem xmlns:ds="http://schemas.openxmlformats.org/officeDocument/2006/customXml" ds:itemID="{BAFBF139-8184-4B44-9DBF-6202C532EBA3}">
  <ds:schemaRefs>
    <ds:schemaRef ds:uri="http://schemas.microsoft.com/sharepoint/v3/contenttype/forms"/>
  </ds:schemaRefs>
</ds:datastoreItem>
</file>

<file path=customXml/itemProps2.xml><?xml version="1.0" encoding="utf-8"?>
<ds:datastoreItem xmlns:ds="http://schemas.openxmlformats.org/officeDocument/2006/customXml" ds:itemID="{CEBBE512-11D4-4FAB-9D2A-6F32E05E902D}">
  <ds:schemaRefs>
    <ds:schemaRef ds:uri="3aae9e14-003b-4029-ba5a-3bd351e70bb8"/>
    <ds:schemaRef ds:uri="46c44e20-669a-4bb4-8ea9-e21b5de1a06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9436E36-D662-4773-A4CF-49DA776FA174}">
  <ds:schemaRefs>
    <ds:schemaRef ds:uri="3aae9e14-003b-4029-ba5a-3bd351e70bb8"/>
    <ds:schemaRef ds:uri="46c44e20-669a-4bb4-8ea9-e21b5de1a06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0</TotalTime>
  <Words>2184</Words>
  <Application>Microsoft Macintosh PowerPoint</Application>
  <PresentationFormat>Widescreen</PresentationFormat>
  <Paragraphs>333</Paragraphs>
  <Slides>35</Slides>
  <Notes>30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Aptos</vt:lpstr>
      <vt:lpstr>Aptos Display</vt:lpstr>
      <vt:lpstr>Arial</vt:lpstr>
      <vt:lpstr>Calibri</vt:lpstr>
      <vt:lpstr>Courier New</vt:lpstr>
      <vt:lpstr>Office Theme</vt:lpstr>
      <vt:lpstr>PowerPoint Presentation</vt:lpstr>
      <vt:lpstr>PowerPoint Presentation</vt:lpstr>
      <vt:lpstr>PowerPoint Presentation</vt:lpstr>
      <vt:lpstr>PowerPoint Presentation</vt:lpstr>
      <vt:lpstr>PowerPoint Presentation</vt:lpstr>
      <vt:lpstr>PowerPoint Presentation</vt:lpstr>
      <vt:lpstr>What do you want to do when you finish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Maxine Drake</dc:creator>
  <cp:lastModifiedBy>Cath Brindley</cp:lastModifiedBy>
  <cp:revision>28</cp:revision>
  <dcterms:created xsi:type="dcterms:W3CDTF">2025-01-15T08:57:11Z</dcterms:created>
  <dcterms:modified xsi:type="dcterms:W3CDTF">2025-09-23T02:12:11Z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0x01010091A6663550F41E429492F564E747168E</vt:lpwstr>
  </property>
  <property fmtid="{D5CDD505-2E9C-101B-9397-08002B2CF9AE}" pid="3" name="MediaServiceImageTags">
    <vt:lpwstr/>
  </property>
</Properties>
</file>