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7" r:id="rId5"/>
    <p:sldId id="474" r:id="rId6"/>
    <p:sldId id="416" r:id="rId7"/>
    <p:sldId id="441" r:id="rId8"/>
    <p:sldId id="258" r:id="rId9"/>
    <p:sldId id="478" r:id="rId10"/>
    <p:sldId id="475" r:id="rId11"/>
    <p:sldId id="476" r:id="rId12"/>
    <p:sldId id="418" r:id="rId13"/>
    <p:sldId id="419" r:id="rId14"/>
    <p:sldId id="311" r:id="rId15"/>
    <p:sldId id="445" r:id="rId16"/>
    <p:sldId id="472" r:id="rId17"/>
    <p:sldId id="433" r:id="rId18"/>
    <p:sldId id="434" r:id="rId19"/>
    <p:sldId id="333" r:id="rId20"/>
    <p:sldId id="477" r:id="rId21"/>
    <p:sldId id="479" r:id="rId22"/>
    <p:sldId id="483" r:id="rId23"/>
    <p:sldId id="443" r:id="rId24"/>
    <p:sldId id="461" r:id="rId25"/>
    <p:sldId id="482" r:id="rId26"/>
    <p:sldId id="467" r:id="rId27"/>
    <p:sldId id="473" r:id="rId28"/>
    <p:sldId id="485" r:id="rId29"/>
    <p:sldId id="484" r:id="rId30"/>
    <p:sldId id="486" r:id="rId31"/>
    <p:sldId id="487" r:id="rId32"/>
    <p:sldId id="488" r:id="rId33"/>
    <p:sldId id="480" r:id="rId34"/>
    <p:sldId id="481" r:id="rId35"/>
    <p:sldId id="431" r:id="rId36"/>
    <p:sldId id="489" r:id="rId37"/>
    <p:sldId id="470" r:id="rId38"/>
    <p:sldId id="490" r:id="rId39"/>
    <p:sldId id="471" r:id="rId40"/>
    <p:sldId id="449" r:id="rId41"/>
    <p:sldId id="319" r:id="rId42"/>
    <p:sldId id="450" r:id="rId43"/>
    <p:sldId id="459" r:id="rId44"/>
    <p:sldId id="438" r:id="rId45"/>
    <p:sldId id="399" r:id="rId46"/>
    <p:sldId id="42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6A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65C8F7-40B5-484D-BDD4-BBFE36EFE18A}" v="29" dt="2025-09-09T06:35:07.8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0" autoAdjust="0"/>
    <p:restoredTop sz="83082" autoAdjust="0"/>
  </p:normalViewPr>
  <p:slideViewPr>
    <p:cSldViewPr snapToGrid="0">
      <p:cViewPr varScale="1">
        <p:scale>
          <a:sx n="100" d="100"/>
          <a:sy n="100" d="100"/>
        </p:scale>
        <p:origin x="28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828AD7-5059-4798-A46C-3E2BDAAA5997}" type="datetimeFigureOut">
              <a:rPr lang="en-AU" smtClean="0"/>
              <a:t>9/9/2025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90A5A-3A7F-44C8-B040-D45DCF11D022}" type="slidenum">
              <a:rPr lang="en-AU" smtClean="0"/>
              <a:t>‹#›</a:t>
            </a:fld>
            <a:endParaRPr lang="en-AU"/>
          </a:p>
        </p:txBody>
      </p:sp>
    </p:spTree>
    <p:extLst>
      <p:ext uri="{BB962C8B-B14F-4D97-AF65-F5344CB8AC3E}">
        <p14:creationId xmlns:p14="http://schemas.microsoft.com/office/powerpoint/2010/main" val="196461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need a name change???</a:t>
            </a:r>
            <a:endParaRPr lang="en-AU" dirty="0"/>
          </a:p>
        </p:txBody>
      </p:sp>
      <p:sp>
        <p:nvSpPr>
          <p:cNvPr id="4" name="Slide Number Placeholder 3"/>
          <p:cNvSpPr>
            <a:spLocks noGrp="1"/>
          </p:cNvSpPr>
          <p:nvPr>
            <p:ph type="sldNum" sz="quarter" idx="10"/>
          </p:nvPr>
        </p:nvSpPr>
        <p:spPr/>
        <p:txBody>
          <a:bodyPr/>
          <a:lstStyle/>
          <a:p>
            <a:fld id="{B2966580-C4A4-4474-8AA5-31338286C484}" type="slidenum">
              <a:rPr lang="en-AU" smtClean="0"/>
              <a:t>1</a:t>
            </a:fld>
            <a:endParaRPr lang="en-AU"/>
          </a:p>
        </p:txBody>
      </p:sp>
      <p:sp>
        <p:nvSpPr>
          <p:cNvPr id="5" name="Header Placeholder 4">
            <a:extLst>
              <a:ext uri="{FF2B5EF4-FFF2-40B4-BE49-F238E27FC236}">
                <a16:creationId xmlns:a16="http://schemas.microsoft.com/office/drawing/2014/main" id="{0B00E355-88CE-90DE-A2B5-095E18FB0159}"/>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1559157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It is important that your friends</a:t>
            </a:r>
          </a:p>
          <a:p>
            <a:r>
              <a:rPr lang="en-US" sz="1200" dirty="0"/>
              <a:t>Listen to you</a:t>
            </a:r>
          </a:p>
          <a:p>
            <a:r>
              <a:rPr lang="en-US" sz="1200" dirty="0"/>
              <a:t>Understand you </a:t>
            </a:r>
          </a:p>
          <a:p>
            <a:r>
              <a:rPr lang="en-US" sz="1200" dirty="0"/>
              <a:t>Care for you</a:t>
            </a:r>
          </a:p>
          <a:p>
            <a:r>
              <a:rPr lang="en-US" sz="1200" dirty="0"/>
              <a:t>And much more…</a:t>
            </a:r>
          </a:p>
          <a:p>
            <a:endParaRPr lang="en-US" sz="1200" dirty="0"/>
          </a:p>
          <a:p>
            <a:r>
              <a:rPr lang="en-US" sz="1200" dirty="0"/>
              <a:t>Q1: What makes someone a good friend to you?</a:t>
            </a:r>
          </a:p>
          <a:p>
            <a:r>
              <a:rPr lang="en-US" sz="1200" dirty="0"/>
              <a:t>- Someone who cares, is kind, listens to me, knows what my interests are and asks about personal things going on in my life, tells me about themselves and their interests, wants to meet up regularly</a:t>
            </a:r>
          </a:p>
          <a:p>
            <a:endParaRPr lang="en-US" sz="1200" dirty="0"/>
          </a:p>
          <a:p>
            <a:r>
              <a:rPr lang="en-US" sz="1200" dirty="0"/>
              <a:t>Let’s have a look at some qualities on the next slide that makes someone a good friend. </a:t>
            </a:r>
          </a:p>
          <a:p>
            <a:endParaRPr lang="en-US" sz="1200" dirty="0"/>
          </a:p>
          <a:p>
            <a:r>
              <a:rPr lang="en-US" sz="1200" dirty="0"/>
              <a:t>Q3: How can you stay good friends if something goes wrong between you?</a:t>
            </a:r>
          </a:p>
          <a:p>
            <a:r>
              <a:rPr lang="en-US" sz="1200" dirty="0"/>
              <a:t>- Give each other time and space to cool off, take deep breaths to calm down (box breathing), accept your role in the argument, try to see the argument from the other persons eyes, remember the positives about your friendship, plan your apology, make up within a few days of the argument, wait until you are ready before you </a:t>
            </a:r>
            <a:r>
              <a:rPr lang="en-US" sz="1200" dirty="0" err="1"/>
              <a:t>apologise</a:t>
            </a:r>
            <a:r>
              <a:rPr lang="en-US" sz="1200" dirty="0"/>
              <a:t>, plan time to talk to your friend</a:t>
            </a:r>
          </a:p>
          <a:p>
            <a:endParaRPr lang="en-AU" dirty="0"/>
          </a:p>
        </p:txBody>
      </p:sp>
      <p:sp>
        <p:nvSpPr>
          <p:cNvPr id="4" name="Slide Number Placeholder 3"/>
          <p:cNvSpPr>
            <a:spLocks noGrp="1"/>
          </p:cNvSpPr>
          <p:nvPr>
            <p:ph type="sldNum" sz="quarter" idx="5"/>
          </p:nvPr>
        </p:nvSpPr>
        <p:spPr/>
        <p:txBody>
          <a:bodyPr/>
          <a:lstStyle/>
          <a:p>
            <a:fld id="{B2966580-C4A4-4474-8AA5-31338286C484}" type="slidenum">
              <a:rPr lang="en-AU" smtClean="0"/>
              <a:t>11</a:t>
            </a:fld>
            <a:endParaRPr lang="en-AU"/>
          </a:p>
        </p:txBody>
      </p:sp>
      <p:sp>
        <p:nvSpPr>
          <p:cNvPr id="5" name="Header Placeholder 4">
            <a:extLst>
              <a:ext uri="{FF2B5EF4-FFF2-40B4-BE49-F238E27FC236}">
                <a16:creationId xmlns:a16="http://schemas.microsoft.com/office/drawing/2014/main" id="{B3C4A72B-A63B-20B9-3BD6-D83F11565D1D}"/>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3459194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2ACE82E-C23C-47C0-97A9-46C85FF398C8}" type="slidenum">
              <a:rPr lang="en-AU" smtClean="0"/>
              <a:t>14</a:t>
            </a:fld>
            <a:endParaRPr lang="en-AU"/>
          </a:p>
        </p:txBody>
      </p:sp>
    </p:spTree>
    <p:extLst>
      <p:ext uri="{BB962C8B-B14F-4D97-AF65-F5344CB8AC3E}">
        <p14:creationId xmlns:p14="http://schemas.microsoft.com/office/powerpoint/2010/main" val="941420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40DA-0E0D-B75C-9DCE-244AC6202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2DC5D-782E-5917-7D53-EA1CC6670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BDDB1-96FA-0C78-1A7C-A243C72A4198}"/>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0A73D03E-8A88-CFD3-C861-F26E69933746}"/>
              </a:ext>
            </a:extLst>
          </p:cNvPr>
          <p:cNvSpPr>
            <a:spLocks noGrp="1"/>
          </p:cNvSpPr>
          <p:nvPr>
            <p:ph type="sldNum" sz="quarter" idx="5"/>
          </p:nvPr>
        </p:nvSpPr>
        <p:spPr/>
        <p:txBody>
          <a:bodyPr/>
          <a:lstStyle/>
          <a:p>
            <a:fld id="{A3A4E0A1-548F-458A-AF74-EC95B0DB783C}" type="slidenum">
              <a:rPr lang="en-AU" smtClean="0"/>
              <a:t>17</a:t>
            </a:fld>
            <a:endParaRPr lang="en-AU"/>
          </a:p>
        </p:txBody>
      </p:sp>
    </p:spTree>
    <p:extLst>
      <p:ext uri="{BB962C8B-B14F-4D97-AF65-F5344CB8AC3E}">
        <p14:creationId xmlns:p14="http://schemas.microsoft.com/office/powerpoint/2010/main" val="4012083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5608B-6F58-5E47-BE90-E217583F04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20400-A36F-954C-E656-5AC92F6B7A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03A9D-6EAF-1B71-FD5B-B1A86E2C56DB}"/>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439DBB74-382C-DFAD-F4EE-0563AD87D923}"/>
              </a:ext>
            </a:extLst>
          </p:cNvPr>
          <p:cNvSpPr>
            <a:spLocks noGrp="1"/>
          </p:cNvSpPr>
          <p:nvPr>
            <p:ph type="sldNum" sz="quarter" idx="5"/>
          </p:nvPr>
        </p:nvSpPr>
        <p:spPr/>
        <p:txBody>
          <a:bodyPr/>
          <a:lstStyle/>
          <a:p>
            <a:fld id="{A3A4E0A1-548F-458A-AF74-EC95B0DB783C}" type="slidenum">
              <a:rPr lang="en-AU" smtClean="0"/>
              <a:t>18</a:t>
            </a:fld>
            <a:endParaRPr lang="en-AU"/>
          </a:p>
        </p:txBody>
      </p:sp>
    </p:spTree>
    <p:extLst>
      <p:ext uri="{BB962C8B-B14F-4D97-AF65-F5344CB8AC3E}">
        <p14:creationId xmlns:p14="http://schemas.microsoft.com/office/powerpoint/2010/main" val="775720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95A1-B949-F4C9-41BE-DF903AAB53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34A3D-2A04-CD6C-A543-FD62AFD8BE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BD498-6AA6-F762-5CAA-A85F811AD941}"/>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4286005E-8BD1-40A7-4776-88CC063E4158}"/>
              </a:ext>
            </a:extLst>
          </p:cNvPr>
          <p:cNvSpPr>
            <a:spLocks noGrp="1"/>
          </p:cNvSpPr>
          <p:nvPr>
            <p:ph type="sldNum" sz="quarter" idx="5"/>
          </p:nvPr>
        </p:nvSpPr>
        <p:spPr/>
        <p:txBody>
          <a:bodyPr/>
          <a:lstStyle/>
          <a:p>
            <a:fld id="{A3A4E0A1-548F-458A-AF74-EC95B0DB783C}" type="slidenum">
              <a:rPr lang="en-AU" smtClean="0"/>
              <a:t>19</a:t>
            </a:fld>
            <a:endParaRPr lang="en-AU"/>
          </a:p>
        </p:txBody>
      </p:sp>
    </p:spTree>
    <p:extLst>
      <p:ext uri="{BB962C8B-B14F-4D97-AF65-F5344CB8AC3E}">
        <p14:creationId xmlns:p14="http://schemas.microsoft.com/office/powerpoint/2010/main" val="106757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ea typeface="Calibri" panose="020F0502020204030204" pitchFamily="34" charset="0"/>
                <a:cs typeface="Calibri" panose="020F0502020204030204" pitchFamily="34" charset="0"/>
              </a:rPr>
              <a:t>When we spend time with our friends or new people that we meet</a:t>
            </a:r>
          </a:p>
          <a:p>
            <a:endParaRPr lang="en-US" dirty="0"/>
          </a:p>
          <a:p>
            <a:r>
              <a:rPr lang="en-US" dirty="0"/>
              <a:t>A social connections in our friendships,</a:t>
            </a:r>
            <a:endParaRPr lang="en-AU" dirty="0"/>
          </a:p>
        </p:txBody>
      </p:sp>
      <p:sp>
        <p:nvSpPr>
          <p:cNvPr id="4" name="Slide Number Placeholder 3"/>
          <p:cNvSpPr>
            <a:spLocks noGrp="1"/>
          </p:cNvSpPr>
          <p:nvPr>
            <p:ph type="sldNum" sz="quarter" idx="5"/>
          </p:nvPr>
        </p:nvSpPr>
        <p:spPr/>
        <p:txBody>
          <a:bodyPr/>
          <a:lstStyle/>
          <a:p>
            <a:fld id="{B2966580-C4A4-4474-8AA5-31338286C484}" type="slidenum">
              <a:rPr lang="en-AU" smtClean="0"/>
              <a:t>20</a:t>
            </a:fld>
            <a:endParaRPr lang="en-AU"/>
          </a:p>
        </p:txBody>
      </p:sp>
      <p:sp>
        <p:nvSpPr>
          <p:cNvPr id="5" name="Header Placeholder 4">
            <a:extLst>
              <a:ext uri="{FF2B5EF4-FFF2-40B4-BE49-F238E27FC236}">
                <a16:creationId xmlns:a16="http://schemas.microsoft.com/office/drawing/2014/main" id="{1F7ADD1B-4089-C9EC-C1D1-C368FC5BAE65}"/>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4060226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2420F-A804-CBE6-23AF-4FF74E8F3E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0ED9F-9624-CE7C-927F-7B09103C1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166F2A-5366-8247-CB00-9EB39413D5D8}"/>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679183B4-5FCD-C806-C36A-7C74B6CF1014}"/>
              </a:ext>
            </a:extLst>
          </p:cNvPr>
          <p:cNvSpPr>
            <a:spLocks noGrp="1"/>
          </p:cNvSpPr>
          <p:nvPr>
            <p:ph type="sldNum" sz="quarter" idx="5"/>
          </p:nvPr>
        </p:nvSpPr>
        <p:spPr/>
        <p:txBody>
          <a:bodyPr/>
          <a:lstStyle/>
          <a:p>
            <a:fld id="{A3A4E0A1-548F-458A-AF74-EC95B0DB783C}" type="slidenum">
              <a:rPr lang="en-AU" smtClean="0"/>
              <a:t>21</a:t>
            </a:fld>
            <a:endParaRPr lang="en-AU"/>
          </a:p>
        </p:txBody>
      </p:sp>
    </p:spTree>
    <p:extLst>
      <p:ext uri="{BB962C8B-B14F-4D97-AF65-F5344CB8AC3E}">
        <p14:creationId xmlns:p14="http://schemas.microsoft.com/office/powerpoint/2010/main" val="3755647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8D8EF-654B-3B2B-244C-E3631C808D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98C04-59C5-E61E-257D-07426FA2FA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73BBB-3F51-5510-8B7A-77D30D2CA5BF}"/>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BE279A1F-901A-44E9-4629-F77051B9267A}"/>
              </a:ext>
            </a:extLst>
          </p:cNvPr>
          <p:cNvSpPr>
            <a:spLocks noGrp="1"/>
          </p:cNvSpPr>
          <p:nvPr>
            <p:ph type="sldNum" sz="quarter" idx="5"/>
          </p:nvPr>
        </p:nvSpPr>
        <p:spPr/>
        <p:txBody>
          <a:bodyPr/>
          <a:lstStyle/>
          <a:p>
            <a:fld id="{A3A4E0A1-548F-458A-AF74-EC95B0DB783C}" type="slidenum">
              <a:rPr lang="en-AU" smtClean="0"/>
              <a:t>22</a:t>
            </a:fld>
            <a:endParaRPr lang="en-AU"/>
          </a:p>
        </p:txBody>
      </p:sp>
    </p:spTree>
    <p:extLst>
      <p:ext uri="{BB962C8B-B14F-4D97-AF65-F5344CB8AC3E}">
        <p14:creationId xmlns:p14="http://schemas.microsoft.com/office/powerpoint/2010/main" val="2974687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CF0DF-8BD1-F26A-7D72-CCBCD5FB0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33157-225E-3737-CF7A-0890E0968A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110E8-AE91-FD20-370B-FD563F7734F4}"/>
              </a:ext>
            </a:extLst>
          </p:cNvPr>
          <p:cNvSpPr>
            <a:spLocks noGrp="1"/>
          </p:cNvSpPr>
          <p:nvPr>
            <p:ph type="body" idx="1"/>
          </p:nvPr>
        </p:nvSpPr>
        <p:spPr/>
        <p:txBody>
          <a:bodyPr/>
          <a:lstStyle/>
          <a:p>
            <a:r>
              <a:rPr lang="en-US" dirty="0"/>
              <a:t>A friendship is like a plant, it needs to be nourished and looked after. When you have a plant you need to give it water, fertilizer, good soil and sunlight to help the plant grow big and strong. Our friendships are the same, they need us to put in work to help them grow.</a:t>
            </a:r>
          </a:p>
          <a:p>
            <a:r>
              <a:rPr lang="en-US" dirty="0"/>
              <a:t> </a:t>
            </a:r>
          </a:p>
          <a:p>
            <a:r>
              <a:rPr lang="en-US" dirty="0"/>
              <a:t>Q2: Meet up regularly. Keep in contact over the phone or in person. Send regular messages to check in and see how they are going. </a:t>
            </a:r>
          </a:p>
          <a:p>
            <a:endParaRPr lang="en-AU" dirty="0"/>
          </a:p>
        </p:txBody>
      </p:sp>
      <p:sp>
        <p:nvSpPr>
          <p:cNvPr id="4" name="Slide Number Placeholder 3">
            <a:extLst>
              <a:ext uri="{FF2B5EF4-FFF2-40B4-BE49-F238E27FC236}">
                <a16:creationId xmlns:a16="http://schemas.microsoft.com/office/drawing/2014/main" id="{2058C96E-1BD2-5D33-6E50-89F3530F59D6}"/>
              </a:ext>
            </a:extLst>
          </p:cNvPr>
          <p:cNvSpPr>
            <a:spLocks noGrp="1"/>
          </p:cNvSpPr>
          <p:nvPr>
            <p:ph type="sldNum" sz="quarter" idx="5"/>
          </p:nvPr>
        </p:nvSpPr>
        <p:spPr/>
        <p:txBody>
          <a:bodyPr/>
          <a:lstStyle/>
          <a:p>
            <a:fld id="{A3A4E0A1-548F-458A-AF74-EC95B0DB783C}" type="slidenum">
              <a:rPr lang="en-AU" smtClean="0"/>
              <a:t>23</a:t>
            </a:fld>
            <a:endParaRPr lang="en-AU"/>
          </a:p>
        </p:txBody>
      </p:sp>
    </p:spTree>
    <p:extLst>
      <p:ext uri="{BB962C8B-B14F-4D97-AF65-F5344CB8AC3E}">
        <p14:creationId xmlns:p14="http://schemas.microsoft.com/office/powerpoint/2010/main" val="1363508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BFB66-97A2-150B-31BF-A5DDAC8540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2DE731-C537-8E16-1912-D1D96CF05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8BC15-8C02-5074-7D03-F478DD8725CC}"/>
              </a:ext>
            </a:extLst>
          </p:cNvPr>
          <p:cNvSpPr>
            <a:spLocks noGrp="1"/>
          </p:cNvSpPr>
          <p:nvPr>
            <p:ph type="body" idx="1"/>
          </p:nvPr>
        </p:nvSpPr>
        <p:spPr/>
        <p:txBody>
          <a:bodyPr/>
          <a:lstStyle/>
          <a:p>
            <a:r>
              <a:rPr lang="en-US" dirty="0"/>
              <a:t>CHANGE TO Have you got a way to ask your friends how to stay in contact after school “I want to stay friends after school, can we share our contacts” Are your friends in the AAC device. Template letter to the school (how to help students stay connected after school)</a:t>
            </a:r>
          </a:p>
          <a:p>
            <a:pPr marL="171450" indent="-171450">
              <a:buFontTx/>
              <a:buChar char="-"/>
            </a:pPr>
            <a:r>
              <a:rPr lang="en-US" dirty="0"/>
              <a:t>Phone number</a:t>
            </a:r>
          </a:p>
          <a:p>
            <a:pPr marL="171450" indent="-171450">
              <a:buFontTx/>
              <a:buChar char="-"/>
            </a:pPr>
            <a:r>
              <a:rPr lang="en-US" dirty="0"/>
              <a:t>Email </a:t>
            </a:r>
          </a:p>
          <a:p>
            <a:pPr marL="171450" indent="-171450">
              <a:buFontTx/>
              <a:buChar char="-"/>
            </a:pPr>
            <a:r>
              <a:rPr lang="en-US" dirty="0"/>
              <a:t>Text</a:t>
            </a:r>
          </a:p>
          <a:p>
            <a:pPr marL="171450" indent="-171450">
              <a:buFontTx/>
              <a:buChar char="-"/>
            </a:pPr>
            <a:r>
              <a:rPr lang="en-US" dirty="0"/>
              <a:t>WhatsApp</a:t>
            </a:r>
          </a:p>
          <a:p>
            <a:pPr marL="171450" indent="-171450">
              <a:buFontTx/>
              <a:buChar char="-"/>
            </a:pPr>
            <a:r>
              <a:rPr lang="en-US" dirty="0"/>
              <a:t>Facetime </a:t>
            </a:r>
          </a:p>
          <a:p>
            <a:pPr marL="171450" indent="-171450">
              <a:buFontTx/>
              <a:buChar char="-"/>
            </a:pPr>
            <a:r>
              <a:rPr lang="en-US" dirty="0"/>
              <a:t>Messenger </a:t>
            </a:r>
          </a:p>
          <a:p>
            <a:pPr marL="171450" indent="-171450">
              <a:buFontTx/>
              <a:buChar char="-"/>
            </a:pPr>
            <a:r>
              <a:rPr lang="en-US" dirty="0"/>
              <a:t>Facebook </a:t>
            </a:r>
          </a:p>
          <a:p>
            <a:pPr marL="171450" indent="-171450">
              <a:buFontTx/>
              <a:buChar char="-"/>
            </a:pPr>
            <a:r>
              <a:rPr lang="en-US" dirty="0"/>
              <a:t>Instagram </a:t>
            </a:r>
          </a:p>
          <a:p>
            <a:pPr marL="171450" indent="-171450">
              <a:buFontTx/>
              <a:buChar char="-"/>
            </a:pPr>
            <a:r>
              <a:rPr lang="en-US" dirty="0" err="1"/>
              <a:t>Tiktok</a:t>
            </a:r>
            <a:endParaRPr lang="en-US" dirty="0"/>
          </a:p>
          <a:p>
            <a:pPr marL="171450" indent="-171450">
              <a:buFontTx/>
              <a:buChar char="-"/>
            </a:pPr>
            <a:r>
              <a:rPr lang="en-US" dirty="0"/>
              <a:t>Snap Chat </a:t>
            </a:r>
          </a:p>
          <a:p>
            <a:pPr marL="0" indent="0">
              <a:buFontTx/>
              <a:buNone/>
            </a:pPr>
            <a:r>
              <a:rPr lang="en-US" dirty="0"/>
              <a:t>List of icons in front of students </a:t>
            </a:r>
          </a:p>
        </p:txBody>
      </p:sp>
      <p:sp>
        <p:nvSpPr>
          <p:cNvPr id="4" name="Slide Number Placeholder 3">
            <a:extLst>
              <a:ext uri="{FF2B5EF4-FFF2-40B4-BE49-F238E27FC236}">
                <a16:creationId xmlns:a16="http://schemas.microsoft.com/office/drawing/2014/main" id="{12294761-5688-23B9-D92E-14C3A14AD8AC}"/>
              </a:ext>
            </a:extLst>
          </p:cNvPr>
          <p:cNvSpPr>
            <a:spLocks noGrp="1"/>
          </p:cNvSpPr>
          <p:nvPr>
            <p:ph type="sldNum" sz="quarter" idx="5"/>
          </p:nvPr>
        </p:nvSpPr>
        <p:spPr/>
        <p:txBody>
          <a:bodyPr/>
          <a:lstStyle/>
          <a:p>
            <a:fld id="{A3A4E0A1-548F-458A-AF74-EC95B0DB783C}" type="slidenum">
              <a:rPr lang="en-AU" smtClean="0"/>
              <a:t>24</a:t>
            </a:fld>
            <a:endParaRPr lang="en-AU"/>
          </a:p>
        </p:txBody>
      </p:sp>
    </p:spTree>
    <p:extLst>
      <p:ext uri="{BB962C8B-B14F-4D97-AF65-F5344CB8AC3E}">
        <p14:creationId xmlns:p14="http://schemas.microsoft.com/office/powerpoint/2010/main" val="3656830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DDWA- Supporting people with developmental disabilities and their families since 1985</a:t>
            </a:r>
          </a:p>
          <a:p>
            <a:r>
              <a:rPr lang="en-US">
                <a:ea typeface="Calibri"/>
                <a:cs typeface="Calibri"/>
              </a:rPr>
              <a:t>Introduce presenters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2966580-C4A4-4474-8AA5-31338286C484}" type="slidenum">
              <a:rPr lang="en-AU" smtClean="0"/>
              <a:t>3</a:t>
            </a:fld>
            <a:endParaRPr lang="en-AU"/>
          </a:p>
        </p:txBody>
      </p:sp>
    </p:spTree>
    <p:extLst>
      <p:ext uri="{BB962C8B-B14F-4D97-AF65-F5344CB8AC3E}">
        <p14:creationId xmlns:p14="http://schemas.microsoft.com/office/powerpoint/2010/main" val="168018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A082-21DE-0041-2E59-300FDBDF1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5F3C5-3BE5-1665-1768-861A44623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31AE3D-96A5-FF73-92C7-32E86E8B8202}"/>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7EA78C2D-0131-B089-21F2-03E1689E0023}"/>
              </a:ext>
            </a:extLst>
          </p:cNvPr>
          <p:cNvSpPr>
            <a:spLocks noGrp="1"/>
          </p:cNvSpPr>
          <p:nvPr>
            <p:ph type="sldNum" sz="quarter" idx="5"/>
          </p:nvPr>
        </p:nvSpPr>
        <p:spPr/>
        <p:txBody>
          <a:bodyPr/>
          <a:lstStyle/>
          <a:p>
            <a:fld id="{A3A4E0A1-548F-458A-AF74-EC95B0DB783C}" type="slidenum">
              <a:rPr lang="en-AU" smtClean="0"/>
              <a:t>25</a:t>
            </a:fld>
            <a:endParaRPr lang="en-AU"/>
          </a:p>
        </p:txBody>
      </p:sp>
    </p:spTree>
    <p:extLst>
      <p:ext uri="{BB962C8B-B14F-4D97-AF65-F5344CB8AC3E}">
        <p14:creationId xmlns:p14="http://schemas.microsoft.com/office/powerpoint/2010/main" val="2168108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41B12-CD20-2048-2FA8-A3DF501BC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BBC461-0193-3014-EE73-F7A303C503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901E5-88AB-2065-D466-21C724AC9E6B}"/>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74F16A5D-81DD-0F9F-8795-E7F2882D80B7}"/>
              </a:ext>
            </a:extLst>
          </p:cNvPr>
          <p:cNvSpPr>
            <a:spLocks noGrp="1"/>
          </p:cNvSpPr>
          <p:nvPr>
            <p:ph type="sldNum" sz="quarter" idx="5"/>
          </p:nvPr>
        </p:nvSpPr>
        <p:spPr/>
        <p:txBody>
          <a:bodyPr/>
          <a:lstStyle/>
          <a:p>
            <a:fld id="{A3A4E0A1-548F-458A-AF74-EC95B0DB783C}" type="slidenum">
              <a:rPr lang="en-AU" smtClean="0"/>
              <a:t>26</a:t>
            </a:fld>
            <a:endParaRPr lang="en-AU"/>
          </a:p>
        </p:txBody>
      </p:sp>
    </p:spTree>
    <p:extLst>
      <p:ext uri="{BB962C8B-B14F-4D97-AF65-F5344CB8AC3E}">
        <p14:creationId xmlns:p14="http://schemas.microsoft.com/office/powerpoint/2010/main" val="3375203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6A451-5511-1290-476D-5D754580F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6DE0A-A3C8-4771-1CFF-50D64A016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6A06DF-D2E0-DBAD-7DC6-CFD4A2AEBB88}"/>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DBAAB3E3-5B7D-FE4E-04C7-911275DD1702}"/>
              </a:ext>
            </a:extLst>
          </p:cNvPr>
          <p:cNvSpPr>
            <a:spLocks noGrp="1"/>
          </p:cNvSpPr>
          <p:nvPr>
            <p:ph type="sldNum" sz="quarter" idx="5"/>
          </p:nvPr>
        </p:nvSpPr>
        <p:spPr/>
        <p:txBody>
          <a:bodyPr/>
          <a:lstStyle/>
          <a:p>
            <a:fld id="{A3A4E0A1-548F-458A-AF74-EC95B0DB783C}" type="slidenum">
              <a:rPr lang="en-AU" smtClean="0"/>
              <a:t>27</a:t>
            </a:fld>
            <a:endParaRPr lang="en-AU"/>
          </a:p>
        </p:txBody>
      </p:sp>
    </p:spTree>
    <p:extLst>
      <p:ext uri="{BB962C8B-B14F-4D97-AF65-F5344CB8AC3E}">
        <p14:creationId xmlns:p14="http://schemas.microsoft.com/office/powerpoint/2010/main" val="34799535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DBB26-B9AA-84DA-DC8E-4AFA5ACCB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3B50BB-B19C-C09C-98A9-2424E4C4B3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4024A-A137-D0F7-F55C-DAB8CD9AF73D}"/>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103F02C8-B296-8300-A3DE-876B35B4A7C6}"/>
              </a:ext>
            </a:extLst>
          </p:cNvPr>
          <p:cNvSpPr>
            <a:spLocks noGrp="1"/>
          </p:cNvSpPr>
          <p:nvPr>
            <p:ph type="sldNum" sz="quarter" idx="5"/>
          </p:nvPr>
        </p:nvSpPr>
        <p:spPr/>
        <p:txBody>
          <a:bodyPr/>
          <a:lstStyle/>
          <a:p>
            <a:fld id="{A3A4E0A1-548F-458A-AF74-EC95B0DB783C}" type="slidenum">
              <a:rPr lang="en-AU" smtClean="0"/>
              <a:t>28</a:t>
            </a:fld>
            <a:endParaRPr lang="en-AU"/>
          </a:p>
        </p:txBody>
      </p:sp>
    </p:spTree>
    <p:extLst>
      <p:ext uri="{BB962C8B-B14F-4D97-AF65-F5344CB8AC3E}">
        <p14:creationId xmlns:p14="http://schemas.microsoft.com/office/powerpoint/2010/main" val="1152518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E6191-16B4-AA16-18B9-BE2C953EDF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7A420-39AC-BECB-FD71-E929586259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71E44B-DFEA-3610-D72E-A583F77A239B}"/>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0094DA62-2C39-E7FE-4228-E380736C4922}"/>
              </a:ext>
            </a:extLst>
          </p:cNvPr>
          <p:cNvSpPr>
            <a:spLocks noGrp="1"/>
          </p:cNvSpPr>
          <p:nvPr>
            <p:ph type="sldNum" sz="quarter" idx="5"/>
          </p:nvPr>
        </p:nvSpPr>
        <p:spPr/>
        <p:txBody>
          <a:bodyPr/>
          <a:lstStyle/>
          <a:p>
            <a:fld id="{A3A4E0A1-548F-458A-AF74-EC95B0DB783C}" type="slidenum">
              <a:rPr lang="en-AU" smtClean="0"/>
              <a:t>29</a:t>
            </a:fld>
            <a:endParaRPr lang="en-AU"/>
          </a:p>
        </p:txBody>
      </p:sp>
    </p:spTree>
    <p:extLst>
      <p:ext uri="{BB962C8B-B14F-4D97-AF65-F5344CB8AC3E}">
        <p14:creationId xmlns:p14="http://schemas.microsoft.com/office/powerpoint/2010/main" val="4059744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BDDFD-CC33-9F93-B52B-4BE376BA37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75EF5D-8F4E-4A40-FB76-69DE6F8C3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135F3E-5DD5-930F-C1AF-D0DB7EF65E56}"/>
              </a:ext>
            </a:extLst>
          </p:cNvPr>
          <p:cNvSpPr>
            <a:spLocks noGrp="1"/>
          </p:cNvSpPr>
          <p:nvPr>
            <p:ph type="body" idx="1"/>
          </p:nvPr>
        </p:nvSpPr>
        <p:spPr/>
        <p:txBody>
          <a:bodyPr/>
          <a:lstStyle/>
          <a:p>
            <a:r>
              <a:rPr lang="en-US" dirty="0"/>
              <a:t>Things we can do...</a:t>
            </a:r>
          </a:p>
          <a:p>
            <a:endParaRPr lang="en-AU" dirty="0"/>
          </a:p>
        </p:txBody>
      </p:sp>
      <p:sp>
        <p:nvSpPr>
          <p:cNvPr id="4" name="Slide Number Placeholder 3">
            <a:extLst>
              <a:ext uri="{FF2B5EF4-FFF2-40B4-BE49-F238E27FC236}">
                <a16:creationId xmlns:a16="http://schemas.microsoft.com/office/drawing/2014/main" id="{98A0999C-15C9-F6C9-49C6-07CD706616B6}"/>
              </a:ext>
            </a:extLst>
          </p:cNvPr>
          <p:cNvSpPr>
            <a:spLocks noGrp="1"/>
          </p:cNvSpPr>
          <p:nvPr>
            <p:ph type="sldNum" sz="quarter" idx="5"/>
          </p:nvPr>
        </p:nvSpPr>
        <p:spPr/>
        <p:txBody>
          <a:bodyPr/>
          <a:lstStyle/>
          <a:p>
            <a:fld id="{A3A4E0A1-548F-458A-AF74-EC95B0DB783C}" type="slidenum">
              <a:rPr lang="en-AU" smtClean="0"/>
              <a:t>30</a:t>
            </a:fld>
            <a:endParaRPr lang="en-AU"/>
          </a:p>
        </p:txBody>
      </p:sp>
    </p:spTree>
    <p:extLst>
      <p:ext uri="{BB962C8B-B14F-4D97-AF65-F5344CB8AC3E}">
        <p14:creationId xmlns:p14="http://schemas.microsoft.com/office/powerpoint/2010/main" val="2739210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E55A8-1838-D12D-0844-037495AC4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F19426-2F24-8A5C-2D38-559B5D3EAC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33366-10D5-72CC-0FD4-597288B1A237}"/>
              </a:ext>
            </a:extLst>
          </p:cNvPr>
          <p:cNvSpPr>
            <a:spLocks noGrp="1"/>
          </p:cNvSpPr>
          <p:nvPr>
            <p:ph type="body" idx="1"/>
          </p:nvPr>
        </p:nvSpPr>
        <p:spPr/>
        <p:txBody>
          <a:bodyPr/>
          <a:lstStyle/>
          <a:p>
            <a:r>
              <a:rPr lang="en-US" dirty="0"/>
              <a:t>Q1: Leaving school/not seeing the person regularly anymore. Been anxious/scared to speak to new people. Not being exposed to opportunities to meet new people. Living far away from each other. Not having access to a mobile phone/social media to stay in contact.</a:t>
            </a:r>
          </a:p>
          <a:p>
            <a:endParaRPr lang="en-AU" dirty="0"/>
          </a:p>
        </p:txBody>
      </p:sp>
      <p:sp>
        <p:nvSpPr>
          <p:cNvPr id="4" name="Slide Number Placeholder 3">
            <a:extLst>
              <a:ext uri="{FF2B5EF4-FFF2-40B4-BE49-F238E27FC236}">
                <a16:creationId xmlns:a16="http://schemas.microsoft.com/office/drawing/2014/main" id="{7E5C9F7E-6ABE-269A-9221-37706705D791}"/>
              </a:ext>
            </a:extLst>
          </p:cNvPr>
          <p:cNvSpPr>
            <a:spLocks noGrp="1"/>
          </p:cNvSpPr>
          <p:nvPr>
            <p:ph type="sldNum" sz="quarter" idx="5"/>
          </p:nvPr>
        </p:nvSpPr>
        <p:spPr/>
        <p:txBody>
          <a:bodyPr/>
          <a:lstStyle/>
          <a:p>
            <a:fld id="{A3A4E0A1-548F-458A-AF74-EC95B0DB783C}" type="slidenum">
              <a:rPr lang="en-AU" smtClean="0"/>
              <a:t>31</a:t>
            </a:fld>
            <a:endParaRPr lang="en-AU"/>
          </a:p>
        </p:txBody>
      </p:sp>
    </p:spTree>
    <p:extLst>
      <p:ext uri="{BB962C8B-B14F-4D97-AF65-F5344CB8AC3E}">
        <p14:creationId xmlns:p14="http://schemas.microsoft.com/office/powerpoint/2010/main" val="3256070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MIGHT YOU BE NERVOUS TO MEET NEW PEOPLE?</a:t>
            </a:r>
          </a:p>
          <a:p>
            <a:r>
              <a:rPr lang="en-US" dirty="0"/>
              <a:t>WHAT ARE SOME WAYS THAT YOU CAN CALM YOUR NERVES?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are some places that we can meet new people?</a:t>
            </a:r>
          </a:p>
          <a:p>
            <a:endParaRPr lang="en-AU" dirty="0"/>
          </a:p>
        </p:txBody>
      </p:sp>
      <p:sp>
        <p:nvSpPr>
          <p:cNvPr id="4" name="Slide Number Placeholder 3"/>
          <p:cNvSpPr>
            <a:spLocks noGrp="1"/>
          </p:cNvSpPr>
          <p:nvPr>
            <p:ph type="sldNum" sz="quarter" idx="5"/>
          </p:nvPr>
        </p:nvSpPr>
        <p:spPr/>
        <p:txBody>
          <a:bodyPr/>
          <a:lstStyle/>
          <a:p>
            <a:fld id="{0BDAA69E-5C3C-4BA6-BA2A-38522B38C388}" type="slidenum">
              <a:rPr lang="en-AU" smtClean="0"/>
              <a:t>32</a:t>
            </a:fld>
            <a:endParaRPr lang="en-AU"/>
          </a:p>
        </p:txBody>
      </p:sp>
    </p:spTree>
    <p:extLst>
      <p:ext uri="{BB962C8B-B14F-4D97-AF65-F5344CB8AC3E}">
        <p14:creationId xmlns:p14="http://schemas.microsoft.com/office/powerpoint/2010/main" val="471315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E3926-1975-20DE-A044-0D5B7194BA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2E572-AD96-F082-4DA6-30F6557E6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A7640-6B50-4CC8-67BF-5DC9F55CC770}"/>
              </a:ext>
            </a:extLst>
          </p:cNvPr>
          <p:cNvSpPr>
            <a:spLocks noGrp="1"/>
          </p:cNvSpPr>
          <p:nvPr>
            <p:ph type="body" idx="1"/>
          </p:nvPr>
        </p:nvSpPr>
        <p:spPr/>
        <p:txBody>
          <a:bodyPr/>
          <a:lstStyle/>
          <a:p>
            <a:pPr marL="285750"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We need to have a way to tell the other person how we communicate</a:t>
            </a:r>
          </a:p>
          <a:p>
            <a:pPr marL="285750"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 Talk about a communication profile</a:t>
            </a:r>
          </a:p>
          <a:p>
            <a:pPr marL="285750" indent="-2857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Calibri" panose="020F0502020204030204" pitchFamily="34" charset="0"/>
              </a:rPr>
              <a:t>Then we can help them understand us</a:t>
            </a:r>
          </a:p>
          <a:p>
            <a:endParaRPr lang="en-AU" dirty="0"/>
          </a:p>
        </p:txBody>
      </p:sp>
      <p:sp>
        <p:nvSpPr>
          <p:cNvPr id="4" name="Slide Number Placeholder 3">
            <a:extLst>
              <a:ext uri="{FF2B5EF4-FFF2-40B4-BE49-F238E27FC236}">
                <a16:creationId xmlns:a16="http://schemas.microsoft.com/office/drawing/2014/main" id="{1A263F58-DEBE-4BB5-0B49-7680A4D14620}"/>
              </a:ext>
            </a:extLst>
          </p:cNvPr>
          <p:cNvSpPr>
            <a:spLocks noGrp="1"/>
          </p:cNvSpPr>
          <p:nvPr>
            <p:ph type="sldNum" sz="quarter" idx="5"/>
          </p:nvPr>
        </p:nvSpPr>
        <p:spPr/>
        <p:txBody>
          <a:bodyPr/>
          <a:lstStyle/>
          <a:p>
            <a:fld id="{38290A5A-3A7F-44C8-B040-D45DCF11D022}" type="slidenum">
              <a:rPr lang="en-AU" smtClean="0"/>
              <a:t>33</a:t>
            </a:fld>
            <a:endParaRPr lang="en-AU"/>
          </a:p>
        </p:txBody>
      </p:sp>
    </p:spTree>
    <p:extLst>
      <p:ext uri="{BB962C8B-B14F-4D97-AF65-F5344CB8AC3E}">
        <p14:creationId xmlns:p14="http://schemas.microsoft.com/office/powerpoint/2010/main" val="610639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38290A5A-3A7F-44C8-B040-D45DCF11D022}" type="slidenum">
              <a:rPr lang="en-AU" smtClean="0"/>
              <a:t>34</a:t>
            </a:fld>
            <a:endParaRPr lang="en-AU"/>
          </a:p>
        </p:txBody>
      </p:sp>
    </p:spTree>
    <p:extLst>
      <p:ext uri="{BB962C8B-B14F-4D97-AF65-F5344CB8AC3E}">
        <p14:creationId xmlns:p14="http://schemas.microsoft.com/office/powerpoint/2010/main" val="217910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Staying Connected After School is a program where we will look at </a:t>
            </a:r>
            <a:endParaRPr lang="en-AU" dirty="0"/>
          </a:p>
          <a:p>
            <a:pPr marL="742950" lvl="1" indent="-285750">
              <a:lnSpc>
                <a:spcPct val="150000"/>
              </a:lnSpc>
              <a:buFont typeface="Arial,Sans-Serif"/>
              <a:buChar char="•"/>
            </a:pPr>
            <a:r>
              <a:rPr lang="en-US" dirty="0"/>
              <a:t>How to keep our friends from school </a:t>
            </a:r>
          </a:p>
          <a:p>
            <a:pPr lvl="1">
              <a:lnSpc>
                <a:spcPct val="150000"/>
              </a:lnSpc>
            </a:pPr>
            <a:endParaRPr lang="en-US" dirty="0"/>
          </a:p>
          <a:p>
            <a:r>
              <a:rPr lang="en-US" dirty="0"/>
              <a:t>(Planning and using public transport to meet up with friends)</a:t>
            </a:r>
          </a:p>
          <a:p>
            <a:pPr marL="742950" lvl="1" indent="-285750">
              <a:lnSpc>
                <a:spcPct val="150000"/>
              </a:lnSpc>
              <a:buFont typeface="Arial,Sans-Serif"/>
              <a:buChar char="•"/>
            </a:pPr>
            <a:r>
              <a:rPr lang="en-US" dirty="0"/>
              <a:t>What we can do with our friends near where we live through our local council.</a:t>
            </a:r>
            <a:r>
              <a:rPr lang="en-AU" dirty="0"/>
              <a:t> </a:t>
            </a:r>
            <a:endParaRPr lang="en-US" dirty="0"/>
          </a:p>
          <a:p>
            <a:endParaRPr lang="en-AU" dirty="0"/>
          </a:p>
        </p:txBody>
      </p:sp>
      <p:sp>
        <p:nvSpPr>
          <p:cNvPr id="4" name="Slide Number Placeholder 3"/>
          <p:cNvSpPr>
            <a:spLocks noGrp="1"/>
          </p:cNvSpPr>
          <p:nvPr>
            <p:ph type="sldNum" sz="quarter" idx="5"/>
          </p:nvPr>
        </p:nvSpPr>
        <p:spPr/>
        <p:txBody>
          <a:bodyPr/>
          <a:lstStyle/>
          <a:p>
            <a:fld id="{0BDAA69E-5C3C-4BA6-BA2A-38522B38C388}" type="slidenum">
              <a:rPr lang="en-AU" smtClean="0"/>
              <a:t>4</a:t>
            </a:fld>
            <a:endParaRPr lang="en-AU"/>
          </a:p>
        </p:txBody>
      </p:sp>
    </p:spTree>
    <p:extLst>
      <p:ext uri="{BB962C8B-B14F-4D97-AF65-F5344CB8AC3E}">
        <p14:creationId xmlns:p14="http://schemas.microsoft.com/office/powerpoint/2010/main" val="218484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lots and lots and lots of times meeting someone again, and again, and again to get to know them enough to make friends.</a:t>
            </a:r>
          </a:p>
        </p:txBody>
      </p:sp>
      <p:sp>
        <p:nvSpPr>
          <p:cNvPr id="4" name="Slide Number Placeholder 3"/>
          <p:cNvSpPr>
            <a:spLocks noGrp="1"/>
          </p:cNvSpPr>
          <p:nvPr>
            <p:ph type="sldNum" sz="quarter" idx="5"/>
          </p:nvPr>
        </p:nvSpPr>
        <p:spPr/>
        <p:txBody>
          <a:bodyPr/>
          <a:lstStyle/>
          <a:p>
            <a:fld id="{38290A5A-3A7F-44C8-B040-D45DCF11D022}" type="slidenum">
              <a:rPr lang="en-AU" smtClean="0"/>
              <a:t>36</a:t>
            </a:fld>
            <a:endParaRPr lang="en-AU"/>
          </a:p>
        </p:txBody>
      </p:sp>
    </p:spTree>
    <p:extLst>
      <p:ext uri="{BB962C8B-B14F-4D97-AF65-F5344CB8AC3E}">
        <p14:creationId xmlns:p14="http://schemas.microsoft.com/office/powerpoint/2010/main" val="10015713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play using the conversation starters </a:t>
            </a:r>
            <a:endParaRPr lang="en-AU" dirty="0"/>
          </a:p>
        </p:txBody>
      </p:sp>
      <p:sp>
        <p:nvSpPr>
          <p:cNvPr id="4" name="Slide Number Placeholder 3"/>
          <p:cNvSpPr>
            <a:spLocks noGrp="1"/>
          </p:cNvSpPr>
          <p:nvPr>
            <p:ph type="sldNum" sz="quarter" idx="5"/>
          </p:nvPr>
        </p:nvSpPr>
        <p:spPr/>
        <p:txBody>
          <a:bodyPr/>
          <a:lstStyle/>
          <a:p>
            <a:fld id="{B2966580-C4A4-4474-8AA5-31338286C484}" type="slidenum">
              <a:rPr lang="en-AU" smtClean="0"/>
              <a:t>38</a:t>
            </a:fld>
            <a:endParaRPr lang="en-AU"/>
          </a:p>
        </p:txBody>
      </p:sp>
      <p:sp>
        <p:nvSpPr>
          <p:cNvPr id="5" name="Header Placeholder 4">
            <a:extLst>
              <a:ext uri="{FF2B5EF4-FFF2-40B4-BE49-F238E27FC236}">
                <a16:creationId xmlns:a16="http://schemas.microsoft.com/office/drawing/2014/main" id="{CB9A6D75-ADBF-B0CA-EFD1-E2CF1CE752C2}"/>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2444027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Role play using the conversation starters </a:t>
            </a:r>
            <a:endParaRPr lang="en-AU" dirty="0"/>
          </a:p>
          <a:p>
            <a:endParaRPr lang="en-AU" dirty="0"/>
          </a:p>
          <a:p>
            <a:r>
              <a:rPr lang="en-AU" dirty="0"/>
              <a:t>Make up an aided language display of conversation starters</a:t>
            </a:r>
          </a:p>
        </p:txBody>
      </p:sp>
      <p:sp>
        <p:nvSpPr>
          <p:cNvPr id="4" name="Slide Number Placeholder 3"/>
          <p:cNvSpPr>
            <a:spLocks noGrp="1"/>
          </p:cNvSpPr>
          <p:nvPr>
            <p:ph type="sldNum" sz="quarter" idx="5"/>
          </p:nvPr>
        </p:nvSpPr>
        <p:spPr/>
        <p:txBody>
          <a:bodyPr/>
          <a:lstStyle/>
          <a:p>
            <a:fld id="{0BDAA69E-5C3C-4BA6-BA2A-38522B38C388}" type="slidenum">
              <a:rPr lang="en-AU" smtClean="0"/>
              <a:t>39</a:t>
            </a:fld>
            <a:endParaRPr lang="en-AU"/>
          </a:p>
        </p:txBody>
      </p:sp>
    </p:spTree>
    <p:extLst>
      <p:ext uri="{BB962C8B-B14F-4D97-AF65-F5344CB8AC3E}">
        <p14:creationId xmlns:p14="http://schemas.microsoft.com/office/powerpoint/2010/main" val="35197450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62ACE82E-C23C-47C0-97A9-46C85FF398C8}" type="slidenum">
              <a:rPr lang="en-AU" smtClean="0"/>
              <a:t>42</a:t>
            </a:fld>
            <a:endParaRPr lang="en-AU"/>
          </a:p>
        </p:txBody>
      </p:sp>
    </p:spTree>
    <p:extLst>
      <p:ext uri="{BB962C8B-B14F-4D97-AF65-F5344CB8AC3E}">
        <p14:creationId xmlns:p14="http://schemas.microsoft.com/office/powerpoint/2010/main" val="14209013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B2966580-C4A4-4474-8AA5-31338286C484}" type="slidenum">
              <a:rPr lang="en-AU" smtClean="0"/>
              <a:t>43</a:t>
            </a:fld>
            <a:endParaRPr lang="en-AU"/>
          </a:p>
        </p:txBody>
      </p:sp>
    </p:spTree>
    <p:extLst>
      <p:ext uri="{BB962C8B-B14F-4D97-AF65-F5344CB8AC3E}">
        <p14:creationId xmlns:p14="http://schemas.microsoft.com/office/powerpoint/2010/main" val="1582879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name to the whole group and then talk about something they enjoy doing with a peer and then share with the whole group.</a:t>
            </a:r>
          </a:p>
          <a:p>
            <a:endParaRPr lang="en-US" dirty="0"/>
          </a:p>
          <a:p>
            <a:r>
              <a:rPr lang="en-US" dirty="0"/>
              <a:t>Presenters start and introduce something about themselves to help break the ice.</a:t>
            </a:r>
          </a:p>
          <a:p>
            <a:endParaRPr lang="en-US" dirty="0"/>
          </a:p>
          <a:p>
            <a:endParaRPr lang="en-US" dirty="0"/>
          </a:p>
          <a:p>
            <a:r>
              <a:rPr lang="en-US"/>
              <a:t>SURVEYS AFTER THIS SLIDE.</a:t>
            </a:r>
            <a:endParaRPr lang="en-AU" dirty="0"/>
          </a:p>
        </p:txBody>
      </p:sp>
      <p:sp>
        <p:nvSpPr>
          <p:cNvPr id="4" name="Slide Number Placeholder 3"/>
          <p:cNvSpPr>
            <a:spLocks noGrp="1"/>
          </p:cNvSpPr>
          <p:nvPr>
            <p:ph type="sldNum" sz="quarter" idx="5"/>
          </p:nvPr>
        </p:nvSpPr>
        <p:spPr/>
        <p:txBody>
          <a:bodyPr/>
          <a:lstStyle/>
          <a:p>
            <a:fld id="{B2966580-C4A4-4474-8AA5-31338286C484}" type="slidenum">
              <a:rPr lang="en-AU" smtClean="0"/>
              <a:t>5</a:t>
            </a:fld>
            <a:endParaRPr lang="en-AU"/>
          </a:p>
        </p:txBody>
      </p:sp>
      <p:sp>
        <p:nvSpPr>
          <p:cNvPr id="5" name="Header Placeholder 4">
            <a:extLst>
              <a:ext uri="{FF2B5EF4-FFF2-40B4-BE49-F238E27FC236}">
                <a16:creationId xmlns:a16="http://schemas.microsoft.com/office/drawing/2014/main" id="{F7EADB7E-F9A7-64F9-C78F-51513A10DD36}"/>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2421014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8DAB1-EABD-8458-A549-C91D99DBF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0ED25-57A9-CC51-9548-AF29A853E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493A1-4F7C-8829-F4BF-36E60A2C4AE8}"/>
              </a:ext>
            </a:extLst>
          </p:cNvPr>
          <p:cNvSpPr>
            <a:spLocks noGrp="1"/>
          </p:cNvSpPr>
          <p:nvPr>
            <p:ph type="body" idx="1"/>
          </p:nvPr>
        </p:nvSpPr>
        <p:spPr/>
        <p:txBody>
          <a:bodyPr/>
          <a:lstStyle/>
          <a:p>
            <a:r>
              <a:rPr lang="en-US" dirty="0"/>
              <a:t>Say name to the whole group and then talk about something they enjoy doing with a peer and then share with the whole group.</a:t>
            </a:r>
          </a:p>
          <a:p>
            <a:endParaRPr lang="en-US" dirty="0"/>
          </a:p>
          <a:p>
            <a:r>
              <a:rPr lang="en-US" dirty="0"/>
              <a:t>Presenters start and introduce something about themselves to help break the ice.</a:t>
            </a:r>
          </a:p>
          <a:p>
            <a:endParaRPr lang="en-US" dirty="0"/>
          </a:p>
          <a:p>
            <a:endParaRPr lang="en-US" dirty="0"/>
          </a:p>
          <a:p>
            <a:r>
              <a:rPr lang="en-US"/>
              <a:t>SURVEYS AFTER THIS SLIDE.</a:t>
            </a:r>
            <a:endParaRPr lang="en-AU" dirty="0"/>
          </a:p>
        </p:txBody>
      </p:sp>
      <p:sp>
        <p:nvSpPr>
          <p:cNvPr id="4" name="Slide Number Placeholder 3">
            <a:extLst>
              <a:ext uri="{FF2B5EF4-FFF2-40B4-BE49-F238E27FC236}">
                <a16:creationId xmlns:a16="http://schemas.microsoft.com/office/drawing/2014/main" id="{1A3CC903-7C9A-49B7-1648-D5AAFD31A349}"/>
              </a:ext>
            </a:extLst>
          </p:cNvPr>
          <p:cNvSpPr>
            <a:spLocks noGrp="1"/>
          </p:cNvSpPr>
          <p:nvPr>
            <p:ph type="sldNum" sz="quarter" idx="5"/>
          </p:nvPr>
        </p:nvSpPr>
        <p:spPr/>
        <p:txBody>
          <a:bodyPr/>
          <a:lstStyle/>
          <a:p>
            <a:fld id="{B2966580-C4A4-4474-8AA5-31338286C484}" type="slidenum">
              <a:rPr lang="en-AU" smtClean="0"/>
              <a:t>6</a:t>
            </a:fld>
            <a:endParaRPr lang="en-AU"/>
          </a:p>
        </p:txBody>
      </p:sp>
      <p:sp>
        <p:nvSpPr>
          <p:cNvPr id="5" name="Header Placeholder 4">
            <a:extLst>
              <a:ext uri="{FF2B5EF4-FFF2-40B4-BE49-F238E27FC236}">
                <a16:creationId xmlns:a16="http://schemas.microsoft.com/office/drawing/2014/main" id="{7352EBE9-ED10-2892-E600-8F807B0F69E0}"/>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2026560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B4367-F329-A80B-D09A-DECC64230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3C2A2-0BBD-10D6-6161-FF1070CA5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14DE7-22A4-D5C8-D257-0222817C9316}"/>
              </a:ext>
            </a:extLst>
          </p:cNvPr>
          <p:cNvSpPr>
            <a:spLocks noGrp="1"/>
          </p:cNvSpPr>
          <p:nvPr>
            <p:ph type="body" idx="1"/>
          </p:nvPr>
        </p:nvSpPr>
        <p:spPr/>
        <p:txBody>
          <a:bodyPr/>
          <a:lstStyle/>
          <a:p>
            <a:r>
              <a:rPr lang="en-US" dirty="0"/>
              <a:t>Say name to the whole group and then talk about something they enjoy doing with a peer and then share with the whole group.</a:t>
            </a:r>
          </a:p>
          <a:p>
            <a:endParaRPr lang="en-US" dirty="0"/>
          </a:p>
          <a:p>
            <a:r>
              <a:rPr lang="en-US" dirty="0"/>
              <a:t>Presenters start and introduce something about themselves to help break the ice.</a:t>
            </a:r>
          </a:p>
          <a:p>
            <a:endParaRPr lang="en-US" dirty="0"/>
          </a:p>
          <a:p>
            <a:endParaRPr lang="en-US" dirty="0"/>
          </a:p>
          <a:p>
            <a:r>
              <a:rPr lang="en-US"/>
              <a:t>SURVEYS AFTER THIS SLIDE.</a:t>
            </a:r>
            <a:endParaRPr lang="en-AU" dirty="0"/>
          </a:p>
        </p:txBody>
      </p:sp>
      <p:sp>
        <p:nvSpPr>
          <p:cNvPr id="4" name="Slide Number Placeholder 3">
            <a:extLst>
              <a:ext uri="{FF2B5EF4-FFF2-40B4-BE49-F238E27FC236}">
                <a16:creationId xmlns:a16="http://schemas.microsoft.com/office/drawing/2014/main" id="{420D2F0E-4F6A-0061-0D51-E9D74B40AE89}"/>
              </a:ext>
            </a:extLst>
          </p:cNvPr>
          <p:cNvSpPr>
            <a:spLocks noGrp="1"/>
          </p:cNvSpPr>
          <p:nvPr>
            <p:ph type="sldNum" sz="quarter" idx="5"/>
          </p:nvPr>
        </p:nvSpPr>
        <p:spPr/>
        <p:txBody>
          <a:bodyPr/>
          <a:lstStyle/>
          <a:p>
            <a:fld id="{B2966580-C4A4-4474-8AA5-31338286C484}" type="slidenum">
              <a:rPr lang="en-AU" smtClean="0"/>
              <a:t>7</a:t>
            </a:fld>
            <a:endParaRPr lang="en-AU"/>
          </a:p>
        </p:txBody>
      </p:sp>
      <p:sp>
        <p:nvSpPr>
          <p:cNvPr id="5" name="Header Placeholder 4">
            <a:extLst>
              <a:ext uri="{FF2B5EF4-FFF2-40B4-BE49-F238E27FC236}">
                <a16:creationId xmlns:a16="http://schemas.microsoft.com/office/drawing/2014/main" id="{FE4D1782-2C96-04D4-D5C5-F4B69DC7A6CF}"/>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3148601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2D9E7-C0B1-5AB5-716A-71546C1FC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7A7E1F-2E30-E12B-B3C6-CCA13C763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169EF-6C97-4AA7-DF34-A97B38285ACD}"/>
              </a:ext>
            </a:extLst>
          </p:cNvPr>
          <p:cNvSpPr>
            <a:spLocks noGrp="1"/>
          </p:cNvSpPr>
          <p:nvPr>
            <p:ph type="body" idx="1"/>
          </p:nvPr>
        </p:nvSpPr>
        <p:spPr/>
        <p:txBody>
          <a:bodyPr/>
          <a:lstStyle/>
          <a:p>
            <a:r>
              <a:rPr lang="en-US" dirty="0"/>
              <a:t>Staying Connected After School is a program where we will look at </a:t>
            </a:r>
            <a:endParaRPr lang="en-AU" dirty="0"/>
          </a:p>
          <a:p>
            <a:pPr marL="742950" lvl="1" indent="-285750">
              <a:lnSpc>
                <a:spcPct val="150000"/>
              </a:lnSpc>
              <a:buFont typeface="Arial,Sans-Serif"/>
              <a:buChar char="•"/>
            </a:pPr>
            <a:r>
              <a:rPr lang="en-US" dirty="0"/>
              <a:t>How to keep our friends from school </a:t>
            </a:r>
          </a:p>
          <a:p>
            <a:pPr lvl="1">
              <a:lnSpc>
                <a:spcPct val="150000"/>
              </a:lnSpc>
            </a:pPr>
            <a:endParaRPr lang="en-US" dirty="0"/>
          </a:p>
          <a:p>
            <a:r>
              <a:rPr lang="en-US" dirty="0"/>
              <a:t>(Planning and using public transport to meet up with friends)</a:t>
            </a:r>
          </a:p>
          <a:p>
            <a:pPr marL="742950" lvl="1" indent="-285750">
              <a:lnSpc>
                <a:spcPct val="150000"/>
              </a:lnSpc>
              <a:buFont typeface="Arial,Sans-Serif"/>
              <a:buChar char="•"/>
            </a:pPr>
            <a:r>
              <a:rPr lang="en-US" dirty="0"/>
              <a:t>What we can do with our friends near where we live through our local council.</a:t>
            </a:r>
            <a:r>
              <a:rPr lang="en-AU" dirty="0"/>
              <a:t> </a:t>
            </a:r>
            <a:endParaRPr lang="en-US" dirty="0"/>
          </a:p>
          <a:p>
            <a:endParaRPr lang="en-AU" dirty="0"/>
          </a:p>
        </p:txBody>
      </p:sp>
      <p:sp>
        <p:nvSpPr>
          <p:cNvPr id="4" name="Slide Number Placeholder 3">
            <a:extLst>
              <a:ext uri="{FF2B5EF4-FFF2-40B4-BE49-F238E27FC236}">
                <a16:creationId xmlns:a16="http://schemas.microsoft.com/office/drawing/2014/main" id="{858B0FA5-E670-88A2-16D3-01C78607715E}"/>
              </a:ext>
            </a:extLst>
          </p:cNvPr>
          <p:cNvSpPr>
            <a:spLocks noGrp="1"/>
          </p:cNvSpPr>
          <p:nvPr>
            <p:ph type="sldNum" sz="quarter" idx="5"/>
          </p:nvPr>
        </p:nvSpPr>
        <p:spPr/>
        <p:txBody>
          <a:bodyPr/>
          <a:lstStyle/>
          <a:p>
            <a:fld id="{0BDAA69E-5C3C-4BA6-BA2A-38522B38C388}" type="slidenum">
              <a:rPr lang="en-AU" smtClean="0"/>
              <a:t>8</a:t>
            </a:fld>
            <a:endParaRPr lang="en-AU"/>
          </a:p>
        </p:txBody>
      </p:sp>
    </p:spTree>
    <p:extLst>
      <p:ext uri="{BB962C8B-B14F-4D97-AF65-F5344CB8AC3E}">
        <p14:creationId xmlns:p14="http://schemas.microsoft.com/office/powerpoint/2010/main" val="3956615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is friendship?</a:t>
            </a:r>
          </a:p>
          <a:p>
            <a:r>
              <a:rPr lang="en-US" dirty="0">
                <a:latin typeface="Arial" panose="020B0604020202020204" pitchFamily="34" charset="0"/>
                <a:cs typeface="Arial" panose="020B0604020202020204" pitchFamily="34" charset="0"/>
              </a:rPr>
              <a:t>What does friendship look like to you?</a:t>
            </a:r>
          </a:p>
          <a:p>
            <a:r>
              <a:rPr lang="en-US" dirty="0">
                <a:latin typeface="Arial" panose="020B0604020202020204" pitchFamily="34" charset="0"/>
                <a:cs typeface="Arial" panose="020B0604020202020204" pitchFamily="34" charset="0"/>
              </a:rPr>
              <a:t>Where are some places that you can make new friends?</a:t>
            </a:r>
          </a:p>
          <a:p>
            <a:r>
              <a:rPr lang="en-US" dirty="0">
                <a:latin typeface="Arial" panose="020B0604020202020204" pitchFamily="34" charset="0"/>
                <a:cs typeface="Arial" panose="020B0604020202020204" pitchFamily="34" charset="0"/>
              </a:rPr>
              <a:t>How do you make new friends?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Use a whiteboard to write down some ideas.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You can write or draw this in your workbook</a:t>
            </a:r>
            <a:endParaRPr lang="en-AU"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3A4E0A1-548F-458A-AF74-EC95B0DB783C}" type="slidenum">
              <a:rPr lang="en-AU" smtClean="0"/>
              <a:t>9</a:t>
            </a:fld>
            <a:endParaRPr lang="en-AU"/>
          </a:p>
        </p:txBody>
      </p:sp>
    </p:spTree>
    <p:extLst>
      <p:ext uri="{BB962C8B-B14F-4D97-AF65-F5344CB8AC3E}">
        <p14:creationId xmlns:p14="http://schemas.microsoft.com/office/powerpoint/2010/main" val="1665169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now going to watch a video that will talk about </a:t>
            </a:r>
            <a:r>
              <a:rPr lang="en-US" dirty="0">
                <a:latin typeface="Calibri" panose="020F0502020204030204" pitchFamily="34" charset="0"/>
                <a:ea typeface="Calibri" panose="020F0502020204030204" pitchFamily="34" charset="0"/>
                <a:cs typeface="Calibri" panose="020F0502020204030204" pitchFamily="34" charset="0"/>
              </a:rPr>
              <a:t>how we need to work hard not only to make friends but to make sure we can stay friends.</a:t>
            </a:r>
          </a:p>
          <a:p>
            <a:endParaRPr lang="en-AU" dirty="0"/>
          </a:p>
          <a:p>
            <a:r>
              <a:rPr lang="en-AU" dirty="0"/>
              <a:t>KEY MESSAGE: Friendships are hard.</a:t>
            </a:r>
          </a:p>
          <a:p>
            <a:endParaRPr lang="en-AU" dirty="0"/>
          </a:p>
          <a:p>
            <a:r>
              <a:rPr lang="en-AU" dirty="0"/>
              <a:t>And if you do not know much about friendships that is totally fine! That is why we are here today and over the next few weeks to make you an expert on the topic and give you some tips.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We are now going to watch a video that is called ‘</a:t>
            </a:r>
            <a:r>
              <a:rPr lang="en-US" b="1" dirty="0">
                <a:latin typeface="Calibri" panose="020F0502020204030204" pitchFamily="34" charset="0"/>
                <a:ea typeface="Calibri" panose="020F0502020204030204" pitchFamily="34" charset="0"/>
                <a:cs typeface="Calibri" panose="020F0502020204030204" pitchFamily="34" charset="0"/>
              </a:rPr>
              <a:t>Making and Keeping Friends can be Hard’. After we have finished watching the video we are going to look at some things that make it hard to make friends and ways that you can keep a friendship. </a:t>
            </a:r>
          </a:p>
          <a:p>
            <a:endParaRPr lang="en-AU" dirty="0"/>
          </a:p>
        </p:txBody>
      </p:sp>
      <p:sp>
        <p:nvSpPr>
          <p:cNvPr id="4" name="Slide Number Placeholder 3"/>
          <p:cNvSpPr>
            <a:spLocks noGrp="1"/>
          </p:cNvSpPr>
          <p:nvPr>
            <p:ph type="sldNum" sz="quarter" idx="5"/>
          </p:nvPr>
        </p:nvSpPr>
        <p:spPr/>
        <p:txBody>
          <a:bodyPr/>
          <a:lstStyle/>
          <a:p>
            <a:fld id="{A3A4E0A1-548F-458A-AF74-EC95B0DB783C}" type="slidenum">
              <a:rPr lang="en-AU" smtClean="0"/>
              <a:t>10</a:t>
            </a:fld>
            <a:endParaRPr lang="en-AU"/>
          </a:p>
        </p:txBody>
      </p:sp>
    </p:spTree>
    <p:extLst>
      <p:ext uri="{BB962C8B-B14F-4D97-AF65-F5344CB8AC3E}">
        <p14:creationId xmlns:p14="http://schemas.microsoft.com/office/powerpoint/2010/main" val="2989534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EAC04-2693-9D15-3B32-254BF019E6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57ED36CD-B9B8-3576-E1D2-BF40919AFA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EA0C444-409F-0441-C971-4DD715ECE56D}"/>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5" name="Footer Placeholder 4">
            <a:extLst>
              <a:ext uri="{FF2B5EF4-FFF2-40B4-BE49-F238E27FC236}">
                <a16:creationId xmlns:a16="http://schemas.microsoft.com/office/drawing/2014/main" id="{66583E94-710B-DAF2-473C-39E0D23DF5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ABFD190-DD0C-38E5-F032-50F8C5068589}"/>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800628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69E2-D7E6-DF58-5F3F-DBBCB3C53D18}"/>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9DAB3571-ECB5-844C-2A8D-B116D5219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2885AA8-FA49-ECD5-0851-E7FB234B968B}"/>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5" name="Footer Placeholder 4">
            <a:extLst>
              <a:ext uri="{FF2B5EF4-FFF2-40B4-BE49-F238E27FC236}">
                <a16:creationId xmlns:a16="http://schemas.microsoft.com/office/drawing/2014/main" id="{5A11654C-DFD2-BBE7-5B39-40601C27713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B4B57AC-9E8D-83E9-F485-A1F43B55486E}"/>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416472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60DAE9-CED7-B386-C8F7-E7DE754F807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F2C186F-5B9E-F8D0-E64F-E6AC6CBF70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4B2EACC-C2F8-E25A-7EE2-3F20BDA01F71}"/>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5" name="Footer Placeholder 4">
            <a:extLst>
              <a:ext uri="{FF2B5EF4-FFF2-40B4-BE49-F238E27FC236}">
                <a16:creationId xmlns:a16="http://schemas.microsoft.com/office/drawing/2014/main" id="{12C869CD-5A4A-8355-6075-01C5D0B0AA7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E30D959-926D-F640-92DF-31AA5BF3EEF3}"/>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156757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46742-17D8-E7E8-25C7-08EB8DDEF24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F2E54D6-079A-73BD-F22E-06D2D50261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10E7300-6F7E-C5FA-9887-CCA1709F42F0}"/>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5" name="Footer Placeholder 4">
            <a:extLst>
              <a:ext uri="{FF2B5EF4-FFF2-40B4-BE49-F238E27FC236}">
                <a16:creationId xmlns:a16="http://schemas.microsoft.com/office/drawing/2014/main" id="{3FDEC154-00B0-5AA2-3A15-9B0282C8830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E89DB4E-B6E1-9885-C656-8052D9C6F9E4}"/>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014800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303AE-01C8-18AC-4576-66828070AE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284F283-FBE5-0E8A-125D-94D9F1B756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299EC3-EB01-98B3-9BDD-DE97F8FC68F2}"/>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5" name="Footer Placeholder 4">
            <a:extLst>
              <a:ext uri="{FF2B5EF4-FFF2-40B4-BE49-F238E27FC236}">
                <a16:creationId xmlns:a16="http://schemas.microsoft.com/office/drawing/2014/main" id="{10E5E574-0720-15E0-132C-6607E480A24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DE79BF5-5366-6EF1-4430-E404B5615398}"/>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42018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9EC9-2D0F-F30F-A107-DBE947F7C1C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C2C4237-AA6D-7598-BA86-6CB202046D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9E65C7A-900E-6F09-70E5-774C474BD4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C5F9B63-F7C3-6144-7248-049CAAE5B7B2}"/>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6" name="Footer Placeholder 5">
            <a:extLst>
              <a:ext uri="{FF2B5EF4-FFF2-40B4-BE49-F238E27FC236}">
                <a16:creationId xmlns:a16="http://schemas.microsoft.com/office/drawing/2014/main" id="{9A8AE37A-BD76-BCD1-6411-A02F3336420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5ABD889-EECF-F1DF-8861-80CA653E33C7}"/>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400944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0E17-7E96-AEA0-0DB8-99D5670B8A9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E828089-8F66-4926-DC13-E71D4D6E2F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D51DFE-3619-DA9E-737A-93BAD7356B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6AE2285-1F63-7868-2584-41DBD89465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F9DFAA-2C9E-9828-CD4B-8CEEF9693F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00A580D-51A6-9BEF-B040-9F0A8FF1F658}"/>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8" name="Footer Placeholder 7">
            <a:extLst>
              <a:ext uri="{FF2B5EF4-FFF2-40B4-BE49-F238E27FC236}">
                <a16:creationId xmlns:a16="http://schemas.microsoft.com/office/drawing/2014/main" id="{F55F352A-28E3-BB6C-469F-A72777B954E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74CC7BF-FBEF-4EEF-0A2D-CDC0D2E9B2AE}"/>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61574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EF64D-A100-32C8-BFAF-80B5CA03C48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9CABAD2-43BF-A778-6955-9D8E3FDD5961}"/>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4" name="Footer Placeholder 3">
            <a:extLst>
              <a:ext uri="{FF2B5EF4-FFF2-40B4-BE49-F238E27FC236}">
                <a16:creationId xmlns:a16="http://schemas.microsoft.com/office/drawing/2014/main" id="{B179B6FB-FF32-DF7F-A6F6-BFBC3286B81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084D0A6-0AB9-F864-CAEF-4D9A5F12343F}"/>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3655758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E91220-EB2D-B086-8DD5-C660D713DE65}"/>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3" name="Footer Placeholder 2">
            <a:extLst>
              <a:ext uri="{FF2B5EF4-FFF2-40B4-BE49-F238E27FC236}">
                <a16:creationId xmlns:a16="http://schemas.microsoft.com/office/drawing/2014/main" id="{9C1A6EB0-F15E-91B2-634E-964D5363F086}"/>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4F2B096-EF21-BA6A-127B-355CC93345C7}"/>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279215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550A-029A-A24C-1967-518C65118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9A45939-6705-93FB-3A0E-97C2EA2B24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D3F0F5E7-6FDE-BF6E-5559-D6C7A4DA1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DC008-513B-07DC-FB04-0A74EEFCC6D4}"/>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6" name="Footer Placeholder 5">
            <a:extLst>
              <a:ext uri="{FF2B5EF4-FFF2-40B4-BE49-F238E27FC236}">
                <a16:creationId xmlns:a16="http://schemas.microsoft.com/office/drawing/2014/main" id="{3AE9674A-A267-D23B-5E7D-9E3B25D43CD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507C57E-DB80-66E7-DF46-CDBF1D55422A}"/>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63018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45C8-6524-ACB7-7853-E7DC1B5E26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26627CF-B18F-7F3E-B40E-4CA80FCA02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9634BD22-D152-443A-9E9A-D9D0357959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7DF68-306E-416F-49B4-660DD8B5046A}"/>
              </a:ext>
            </a:extLst>
          </p:cNvPr>
          <p:cNvSpPr>
            <a:spLocks noGrp="1"/>
          </p:cNvSpPr>
          <p:nvPr>
            <p:ph type="dt" sz="half" idx="10"/>
          </p:nvPr>
        </p:nvSpPr>
        <p:spPr/>
        <p:txBody>
          <a:bodyPr/>
          <a:lstStyle/>
          <a:p>
            <a:fld id="{B22C1807-C24F-4B4A-A782-FC9ACFC8E55C}" type="datetimeFigureOut">
              <a:rPr lang="en-AU" smtClean="0"/>
              <a:t>9/9/2025</a:t>
            </a:fld>
            <a:endParaRPr lang="en-AU"/>
          </a:p>
        </p:txBody>
      </p:sp>
      <p:sp>
        <p:nvSpPr>
          <p:cNvPr id="6" name="Footer Placeholder 5">
            <a:extLst>
              <a:ext uri="{FF2B5EF4-FFF2-40B4-BE49-F238E27FC236}">
                <a16:creationId xmlns:a16="http://schemas.microsoft.com/office/drawing/2014/main" id="{1AAD54DD-B954-B1BF-C7C9-A63A4AB33B0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1FF49A7-722D-3CEB-9D62-6B31B5F9B60D}"/>
              </a:ext>
            </a:extLst>
          </p:cNvPr>
          <p:cNvSpPr>
            <a:spLocks noGrp="1"/>
          </p:cNvSpPr>
          <p:nvPr>
            <p:ph type="sldNum" sz="quarter" idx="12"/>
          </p:nvPr>
        </p:nvSpPr>
        <p:spPr/>
        <p:txBody>
          <a:bodyPr/>
          <a:lstStyle/>
          <a:p>
            <a:fld id="{97F0BCD8-04F2-4A81-B6F7-2813A9303CFD}" type="slidenum">
              <a:rPr lang="en-AU" smtClean="0"/>
              <a:t>‹#›</a:t>
            </a:fld>
            <a:endParaRPr lang="en-AU"/>
          </a:p>
        </p:txBody>
      </p:sp>
    </p:spTree>
    <p:extLst>
      <p:ext uri="{BB962C8B-B14F-4D97-AF65-F5344CB8AC3E}">
        <p14:creationId xmlns:p14="http://schemas.microsoft.com/office/powerpoint/2010/main" val="2995949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06714-CAF8-0FCC-B918-6316BD9F2E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D82A6A2-B893-A84C-4B36-44509BE10F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A1A83EB-CABF-4F66-307B-DF7E9D5490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2C1807-C24F-4B4A-A782-FC9ACFC8E55C}" type="datetimeFigureOut">
              <a:rPr lang="en-AU" smtClean="0"/>
              <a:t>9/9/2025</a:t>
            </a:fld>
            <a:endParaRPr lang="en-AU"/>
          </a:p>
        </p:txBody>
      </p:sp>
      <p:sp>
        <p:nvSpPr>
          <p:cNvPr id="5" name="Footer Placeholder 4">
            <a:extLst>
              <a:ext uri="{FF2B5EF4-FFF2-40B4-BE49-F238E27FC236}">
                <a16:creationId xmlns:a16="http://schemas.microsoft.com/office/drawing/2014/main" id="{2665A220-2447-0361-5AE8-89E056549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588D7ED-3964-1E51-CF46-B2355FD73C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F0BCD8-04F2-4A81-B6F7-2813A9303CFD}" type="slidenum">
              <a:rPr lang="en-AU" smtClean="0"/>
              <a:t>‹#›</a:t>
            </a:fld>
            <a:endParaRPr lang="en-AU"/>
          </a:p>
        </p:txBody>
      </p:sp>
    </p:spTree>
    <p:extLst>
      <p:ext uri="{BB962C8B-B14F-4D97-AF65-F5344CB8AC3E}">
        <p14:creationId xmlns:p14="http://schemas.microsoft.com/office/powerpoint/2010/main" val="24110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5FF34-8E8F-23A0-D179-DC0C44E6FE7A}"/>
              </a:ext>
            </a:extLst>
          </p:cNvPr>
          <p:cNvSpPr>
            <a:spLocks noGrp="1"/>
          </p:cNvSpPr>
          <p:nvPr>
            <p:ph idx="1"/>
          </p:nvPr>
        </p:nvSpPr>
        <p:spPr>
          <a:xfrm>
            <a:off x="2152650" y="992168"/>
            <a:ext cx="7886700" cy="1110024"/>
          </a:xfrm>
          <a:ln>
            <a:solidFill>
              <a:srgbClr val="006A8B"/>
            </a:solidFill>
          </a:ln>
        </p:spPr>
        <p:txBody>
          <a:bodyPr vert="horz" lIns="91440" tIns="45720" rIns="91440" bIns="45720" rtlCol="0" anchor="ctr">
            <a:normAutofit/>
          </a:bodyPr>
          <a:lstStyle/>
          <a:p>
            <a:pPr marL="0" indent="0" algn="ctr">
              <a:buNone/>
            </a:pPr>
            <a:r>
              <a:rPr lang="en-GB" sz="4000" b="1" dirty="0">
                <a:solidFill>
                  <a:srgbClr val="006A8B"/>
                </a:solidFill>
                <a:latin typeface="Calibri" panose="020F0502020204030204" pitchFamily="34" charset="0"/>
                <a:ea typeface="Calibri" panose="020F0502020204030204" pitchFamily="34" charset="0"/>
                <a:cs typeface="Calibri" panose="020F0502020204030204" pitchFamily="34" charset="0"/>
              </a:rPr>
              <a:t>Staying Connected After School</a:t>
            </a:r>
            <a:endParaRPr lang="en-US" sz="4000" b="1" dirty="0">
              <a:solidFill>
                <a:srgbClr val="006A8B"/>
              </a:solidFill>
              <a:latin typeface="Calibri" panose="020F0502020204030204" pitchFamily="34" charset="0"/>
              <a:ea typeface="Calibri" panose="020F0502020204030204" pitchFamily="34" charset="0"/>
              <a:cs typeface="Calibri" panose="020F0502020204030204" pitchFamily="34" charset="0"/>
            </a:endParaRPr>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478877" y="3034145"/>
            <a:ext cx="5234245" cy="24368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517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CD2D22-17ED-3865-C65F-654B47B9D917}"/>
              </a:ext>
            </a:extLst>
          </p:cNvPr>
          <p:cNvSpPr txBox="1"/>
          <p:nvPr/>
        </p:nvSpPr>
        <p:spPr>
          <a:xfrm>
            <a:off x="4242792" y="1470243"/>
            <a:ext cx="7025672" cy="510909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dirty="0">
                <a:latin typeface="Calibri"/>
                <a:ea typeface="Calibri"/>
                <a:cs typeface="Calibri"/>
              </a:rPr>
              <a:t>Likes to spend time with you and </a:t>
            </a:r>
            <a:endParaRPr lang="en-US" sz="28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a:latin typeface="Calibri"/>
                <a:ea typeface="Calibri"/>
                <a:cs typeface="Calibri"/>
              </a:rPr>
              <a:t>you like to spend time with </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800" dirty="0">
                <a:latin typeface="Calibri"/>
                <a:ea typeface="Calibri"/>
                <a:cs typeface="Calibri"/>
              </a:rPr>
              <a:t>Likes doing some things the same as you</a:t>
            </a:r>
            <a:endParaRPr lang="en-US" sz="2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latin typeface="Calibri"/>
              <a:ea typeface="Calibri"/>
              <a:cs typeface="Calibri"/>
            </a:endParaRPr>
          </a:p>
          <a:p>
            <a:pPr marL="285750" indent="-285750">
              <a:buFont typeface="Arial" panose="020B0604020202020204" pitchFamily="34" charset="0"/>
              <a:buChar char="•"/>
            </a:pPr>
            <a:r>
              <a:rPr lang="en-US" sz="2800" dirty="0">
                <a:latin typeface="Calibri"/>
                <a:ea typeface="Calibri"/>
                <a:cs typeface="Calibri"/>
              </a:rPr>
              <a:t>Is not paid to spend time with you</a:t>
            </a:r>
          </a:p>
          <a:p>
            <a:pPr marL="285750" indent="-285750">
              <a:buFont typeface="Arial" panose="020B0604020202020204" pitchFamily="34" charset="0"/>
              <a:buChar char="•"/>
            </a:pPr>
            <a:r>
              <a:rPr lang="en-US" sz="2800" dirty="0">
                <a:latin typeface="Calibri"/>
                <a:ea typeface="Calibri"/>
                <a:cs typeface="Calibri"/>
              </a:rPr>
              <a:t>Chooses to be with you when they don't have to</a:t>
            </a:r>
          </a:p>
          <a:p>
            <a:endParaRPr lang="en-US" sz="2800" dirty="0">
              <a:latin typeface="Calibri"/>
              <a:ea typeface="Calibri"/>
              <a:cs typeface="Calibri"/>
            </a:endParaRPr>
          </a:p>
          <a:p>
            <a:pPr marL="285750" indent="-285750">
              <a:buFont typeface="Arial" panose="020B0604020202020204" pitchFamily="34" charset="0"/>
              <a:buChar char="•"/>
            </a:pPr>
            <a:r>
              <a:rPr lang="en-US" sz="2800" dirty="0">
                <a:latin typeface="Calibri"/>
                <a:ea typeface="Calibri"/>
                <a:cs typeface="Calibri"/>
              </a:rPr>
              <a:t>Is someone you can be YOU with</a:t>
            </a:r>
          </a:p>
          <a:p>
            <a:pPr marL="285750" indent="-285750">
              <a:buFont typeface="Arial" panose="020B0604020202020204" pitchFamily="34" charset="0"/>
              <a:buChar char="•"/>
            </a:pPr>
            <a:endParaRPr lang="en-US" sz="28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19FEED06-DD82-7A02-A516-88AF5A39E886}"/>
              </a:ext>
            </a:extLst>
          </p:cNvPr>
          <p:cNvPicPr>
            <a:picLocks noChangeAspect="1"/>
          </p:cNvPicPr>
          <p:nvPr/>
        </p:nvPicPr>
        <p:blipFill rotWithShape="1">
          <a:blip r:embed="rId3">
            <a:extLst>
              <a:ext uri="{28A0092B-C50C-407E-A947-70E740481C1C}">
                <a14:useLocalDpi xmlns:a14="http://schemas.microsoft.com/office/drawing/2010/main" val="0"/>
              </a:ext>
            </a:extLst>
          </a:blip>
          <a:srcRect t="18056" b="19306"/>
          <a:stretch/>
        </p:blipFill>
        <p:spPr>
          <a:xfrm>
            <a:off x="252869" y="4372419"/>
            <a:ext cx="3683526" cy="2306608"/>
          </a:xfrm>
          <a:prstGeom prst="rect">
            <a:avLst/>
          </a:prstGeom>
        </p:spPr>
      </p:pic>
      <p:pic>
        <p:nvPicPr>
          <p:cNvPr id="12" name="Picture 11">
            <a:extLst>
              <a:ext uri="{FF2B5EF4-FFF2-40B4-BE49-F238E27FC236}">
                <a16:creationId xmlns:a16="http://schemas.microsoft.com/office/drawing/2014/main" id="{400BA13C-302B-6EE6-C487-D966C4BB46B1}"/>
              </a:ext>
            </a:extLst>
          </p:cNvPr>
          <p:cNvPicPr>
            <a:picLocks noChangeAspect="1"/>
          </p:cNvPicPr>
          <p:nvPr/>
        </p:nvPicPr>
        <p:blipFill>
          <a:blip r:embed="rId4"/>
          <a:srcRect t="12954" b="12727"/>
          <a:stretch/>
        </p:blipFill>
        <p:spPr>
          <a:xfrm>
            <a:off x="384033" y="131260"/>
            <a:ext cx="3464919" cy="2514477"/>
          </a:xfrm>
          <a:prstGeom prst="rect">
            <a:avLst/>
          </a:prstGeom>
        </p:spPr>
      </p:pic>
      <p:sp>
        <p:nvSpPr>
          <p:cNvPr id="3" name="TextBox 2">
            <a:extLst>
              <a:ext uri="{FF2B5EF4-FFF2-40B4-BE49-F238E27FC236}">
                <a16:creationId xmlns:a16="http://schemas.microsoft.com/office/drawing/2014/main" id="{D15D80DC-50B2-E279-D2C2-A75902C918E4}"/>
              </a:ext>
            </a:extLst>
          </p:cNvPr>
          <p:cNvSpPr txBox="1"/>
          <p:nvPr/>
        </p:nvSpPr>
        <p:spPr>
          <a:xfrm>
            <a:off x="4093028" y="166495"/>
            <a:ext cx="7059896" cy="769441"/>
          </a:xfrm>
          <a:prstGeom prst="rect">
            <a:avLst/>
          </a:prstGeom>
          <a:noFill/>
        </p:spPr>
        <p:txBody>
          <a:bodyPr wrap="square" lIns="91440" tIns="45720" rIns="91440" bIns="45720" rtlCol="0" anchor="t">
            <a:spAutoFit/>
          </a:bodyPr>
          <a:lstStyle/>
          <a:p>
            <a:pPr>
              <a:defRPr/>
            </a:pPr>
            <a:r>
              <a:rPr kumimoji="0" lang="en-AU" sz="4400" b="1" i="0" u="none" strike="noStrike" kern="1200" cap="none" spc="0" normalizeH="0" baseline="0" noProof="0" dirty="0">
                <a:ln>
                  <a:noFill/>
                </a:ln>
                <a:solidFill>
                  <a:srgbClr val="036A8B"/>
                </a:solidFill>
                <a:effectLst/>
                <a:uLnTx/>
                <a:uFillTx/>
                <a:latin typeface="Calibri"/>
                <a:ea typeface="Calibri"/>
                <a:cs typeface="Calibri"/>
              </a:rPr>
              <a:t>A </a:t>
            </a:r>
            <a:r>
              <a:rPr lang="en-AU" sz="4400" b="1" dirty="0">
                <a:solidFill>
                  <a:srgbClr val="036A8B"/>
                </a:solidFill>
                <a:latin typeface="Calibri"/>
                <a:ea typeface="Calibri"/>
                <a:cs typeface="Calibri"/>
              </a:rPr>
              <a:t>friend</a:t>
            </a:r>
            <a:r>
              <a:rPr kumimoji="0" lang="en-AU" sz="4400" b="1" i="0" u="none" strike="noStrike" kern="1200" cap="none" spc="0" normalizeH="0" baseline="0" noProof="0" dirty="0">
                <a:ln>
                  <a:noFill/>
                </a:ln>
                <a:solidFill>
                  <a:srgbClr val="036A8B"/>
                </a:solidFill>
                <a:effectLst/>
                <a:uLnTx/>
                <a:uFillTx/>
                <a:latin typeface="Calibri"/>
                <a:ea typeface="Calibri"/>
                <a:cs typeface="Calibri"/>
              </a:rPr>
              <a:t> is</a:t>
            </a:r>
            <a:r>
              <a:rPr lang="en-AU" sz="4400" b="1" dirty="0">
                <a:solidFill>
                  <a:srgbClr val="036A8B"/>
                </a:solidFill>
                <a:latin typeface="Calibri"/>
                <a:ea typeface="Calibri"/>
                <a:cs typeface="Calibri"/>
              </a:rPr>
              <a:t> someone who...</a:t>
            </a:r>
            <a:endParaRPr kumimoji="0" lang="en-AU" sz="4400" b="1" i="0" u="none" strike="noStrike" kern="1200" cap="none" spc="0" normalizeH="0" baseline="0" noProof="0" dirty="0">
              <a:ln>
                <a:noFill/>
              </a:ln>
              <a:solidFill>
                <a:srgbClr val="036A8B"/>
              </a:solidFill>
              <a:effectLst/>
              <a:uLnTx/>
              <a:uFillTx/>
              <a:latin typeface="Calibri"/>
              <a:ea typeface="Calibri"/>
              <a:cs typeface="Calibri"/>
            </a:endParaRPr>
          </a:p>
        </p:txBody>
      </p:sp>
    </p:spTree>
    <p:extLst>
      <p:ext uri="{BB962C8B-B14F-4D97-AF65-F5344CB8AC3E}">
        <p14:creationId xmlns:p14="http://schemas.microsoft.com/office/powerpoint/2010/main" val="343859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7EDB643-7F2F-0EC6-6196-64F6C7C289B6}"/>
              </a:ext>
            </a:extLst>
          </p:cNvPr>
          <p:cNvPicPr>
            <a:picLocks noChangeAspect="1"/>
          </p:cNvPicPr>
          <p:nvPr/>
        </p:nvPicPr>
        <p:blipFill>
          <a:blip r:embed="rId3"/>
          <a:stretch>
            <a:fillRect/>
          </a:stretch>
        </p:blipFill>
        <p:spPr>
          <a:xfrm>
            <a:off x="320583" y="919480"/>
            <a:ext cx="4609797" cy="4609797"/>
          </a:xfrm>
          <a:prstGeom prst="rect">
            <a:avLst/>
          </a:prstGeom>
        </p:spPr>
      </p:pic>
      <p:sp>
        <p:nvSpPr>
          <p:cNvPr id="2" name="TextBox 1">
            <a:extLst>
              <a:ext uri="{FF2B5EF4-FFF2-40B4-BE49-F238E27FC236}">
                <a16:creationId xmlns:a16="http://schemas.microsoft.com/office/drawing/2014/main" id="{45185F8C-FD1E-4CF3-1565-FBA45085FA5D}"/>
              </a:ext>
            </a:extLst>
          </p:cNvPr>
          <p:cNvSpPr txBox="1"/>
          <p:nvPr/>
        </p:nvSpPr>
        <p:spPr>
          <a:xfrm>
            <a:off x="5251540" y="2513573"/>
            <a:ext cx="5987963" cy="707886"/>
          </a:xfrm>
          <a:prstGeom prst="rect">
            <a:avLst/>
          </a:prstGeom>
          <a:noFill/>
        </p:spPr>
        <p:txBody>
          <a:bodyPr wrap="square" rtlCol="0">
            <a:spAutoFit/>
          </a:bodyPr>
          <a:lstStyle/>
          <a:p>
            <a:r>
              <a:rPr kumimoji="0" lang="en-US" sz="40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rPr>
              <a:t>What makes a good friend?</a:t>
            </a:r>
          </a:p>
        </p:txBody>
      </p:sp>
    </p:spTree>
    <p:extLst>
      <p:ext uri="{BB962C8B-B14F-4D97-AF65-F5344CB8AC3E}">
        <p14:creationId xmlns:p14="http://schemas.microsoft.com/office/powerpoint/2010/main" val="153833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CCFFD6-EB4E-2749-C7EB-36E49240DFA7}"/>
              </a:ext>
            </a:extLst>
          </p:cNvPr>
          <p:cNvSpPr>
            <a:spLocks noGrp="1"/>
          </p:cNvSpPr>
          <p:nvPr>
            <p:ph idx="1"/>
          </p:nvPr>
        </p:nvSpPr>
        <p:spPr>
          <a:xfrm>
            <a:off x="800153" y="4251533"/>
            <a:ext cx="10583351" cy="2577175"/>
          </a:xfrm>
        </p:spPr>
        <p:txBody>
          <a:bodyPr vert="horz" lIns="91440" tIns="45720" rIns="91440" bIns="45720" rtlCol="0" anchor="t">
            <a:normAutofit/>
          </a:bodyPr>
          <a:lstStyle/>
          <a:p>
            <a:r>
              <a:rPr lang="en-GB" dirty="0">
                <a:latin typeface="Calibri" panose="020F0502020204030204" pitchFamily="34" charset="0"/>
                <a:ea typeface="Calibri" panose="020F0502020204030204" pitchFamily="34" charset="0"/>
                <a:cs typeface="Calibri" panose="020F0502020204030204" pitchFamily="34" charset="0"/>
              </a:rPr>
              <a:t>Good friends laugh together </a:t>
            </a:r>
          </a:p>
          <a:p>
            <a:r>
              <a:rPr lang="en-GB" dirty="0">
                <a:latin typeface="Calibri"/>
                <a:ea typeface="Calibri"/>
                <a:cs typeface="Calibri"/>
              </a:rPr>
              <a:t>Good friends help each other</a:t>
            </a:r>
          </a:p>
          <a:p>
            <a:r>
              <a:rPr lang="en-GB" dirty="0">
                <a:latin typeface="Calibri" panose="020F0502020204030204" pitchFamily="34" charset="0"/>
                <a:ea typeface="Calibri" panose="020F0502020204030204" pitchFamily="34" charset="0"/>
                <a:cs typeface="Calibri" panose="020F0502020204030204" pitchFamily="34" charset="0"/>
              </a:rPr>
              <a:t>Good friends support you when things are good or bad</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AU" dirty="0"/>
          </a:p>
        </p:txBody>
      </p:sp>
      <p:pic>
        <p:nvPicPr>
          <p:cNvPr id="7" name="Picture 6">
            <a:extLst>
              <a:ext uri="{FF2B5EF4-FFF2-40B4-BE49-F238E27FC236}">
                <a16:creationId xmlns:a16="http://schemas.microsoft.com/office/drawing/2014/main" id="{0351AB23-C2A3-7F38-145B-004AB48E4D2D}"/>
              </a:ext>
            </a:extLst>
          </p:cNvPr>
          <p:cNvPicPr>
            <a:picLocks noChangeAspect="1"/>
          </p:cNvPicPr>
          <p:nvPr/>
        </p:nvPicPr>
        <p:blipFill>
          <a:blip r:embed="rId2"/>
          <a:stretch>
            <a:fillRect/>
          </a:stretch>
        </p:blipFill>
        <p:spPr>
          <a:xfrm>
            <a:off x="4895220" y="1175851"/>
            <a:ext cx="3118704" cy="3078897"/>
          </a:xfrm>
          <a:prstGeom prst="rect">
            <a:avLst/>
          </a:prstGeom>
        </p:spPr>
      </p:pic>
      <p:pic>
        <p:nvPicPr>
          <p:cNvPr id="9" name="Picture 8">
            <a:extLst>
              <a:ext uri="{FF2B5EF4-FFF2-40B4-BE49-F238E27FC236}">
                <a16:creationId xmlns:a16="http://schemas.microsoft.com/office/drawing/2014/main" id="{5B096749-B050-0569-6D83-B674647738CD}"/>
              </a:ext>
            </a:extLst>
          </p:cNvPr>
          <p:cNvPicPr>
            <a:picLocks noChangeAspect="1"/>
          </p:cNvPicPr>
          <p:nvPr/>
        </p:nvPicPr>
        <p:blipFill>
          <a:blip r:embed="rId3"/>
          <a:srcRect t="12202" b="17373"/>
          <a:stretch/>
        </p:blipFill>
        <p:spPr>
          <a:xfrm>
            <a:off x="806991" y="1178603"/>
            <a:ext cx="3885564" cy="2806931"/>
          </a:xfrm>
          <a:prstGeom prst="rect">
            <a:avLst/>
          </a:prstGeom>
        </p:spPr>
      </p:pic>
      <p:pic>
        <p:nvPicPr>
          <p:cNvPr id="11" name="Picture 10">
            <a:extLst>
              <a:ext uri="{FF2B5EF4-FFF2-40B4-BE49-F238E27FC236}">
                <a16:creationId xmlns:a16="http://schemas.microsoft.com/office/drawing/2014/main" id="{64CCB1B1-386E-DD8A-D46F-20922C123D45}"/>
              </a:ext>
            </a:extLst>
          </p:cNvPr>
          <p:cNvPicPr>
            <a:picLocks noChangeAspect="1"/>
          </p:cNvPicPr>
          <p:nvPr/>
        </p:nvPicPr>
        <p:blipFill>
          <a:blip r:embed="rId4"/>
          <a:srcRect t="9273" b="19075"/>
          <a:stretch/>
        </p:blipFill>
        <p:spPr>
          <a:xfrm>
            <a:off x="8246118" y="1177796"/>
            <a:ext cx="3730930" cy="2716643"/>
          </a:xfrm>
          <a:prstGeom prst="rect">
            <a:avLst/>
          </a:prstGeom>
        </p:spPr>
      </p:pic>
      <p:sp>
        <p:nvSpPr>
          <p:cNvPr id="2" name="TextBox 1">
            <a:extLst>
              <a:ext uri="{FF2B5EF4-FFF2-40B4-BE49-F238E27FC236}">
                <a16:creationId xmlns:a16="http://schemas.microsoft.com/office/drawing/2014/main" id="{A4A6AC98-FD03-77A5-B520-D18027513612}"/>
              </a:ext>
            </a:extLst>
          </p:cNvPr>
          <p:cNvSpPr txBox="1"/>
          <p:nvPr/>
        </p:nvSpPr>
        <p:spPr>
          <a:xfrm>
            <a:off x="2147454" y="156363"/>
            <a:ext cx="7897091" cy="769441"/>
          </a:xfrm>
          <a:prstGeom prst="rect">
            <a:avLst/>
          </a:prstGeom>
          <a:noFill/>
        </p:spPr>
        <p:txBody>
          <a:bodyPr wrap="square" rtlCol="0">
            <a:spAutoFit/>
          </a:bodyPr>
          <a:lstStyle/>
          <a:p>
            <a:pPr algn="ctr"/>
            <a:r>
              <a:rPr lang="en-GB" sz="4400" b="1" dirty="0">
                <a:solidFill>
                  <a:srgbClr val="036A8B"/>
                </a:solidFill>
                <a:latin typeface="Calibri" panose="020F0502020204030204" pitchFamily="34" charset="0"/>
                <a:ea typeface="Calibri" panose="020F0502020204030204" pitchFamily="34" charset="0"/>
                <a:cs typeface="Calibri" panose="020F0502020204030204" pitchFamily="34" charset="0"/>
              </a:rPr>
              <a:t>What makes a good friend?</a:t>
            </a:r>
            <a:endParaRPr lang="en-AU" sz="4400" b="1" dirty="0">
              <a:solidFill>
                <a:srgbClr val="036A8B"/>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4113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DE2642A-82F9-7A43-D8F6-C9FF48D01CC1}"/>
              </a:ext>
            </a:extLst>
          </p:cNvPr>
          <p:cNvSpPr>
            <a:spLocks noGrp="1"/>
          </p:cNvSpPr>
          <p:nvPr>
            <p:ph idx="1"/>
          </p:nvPr>
        </p:nvSpPr>
        <p:spPr>
          <a:xfrm>
            <a:off x="3093164" y="4114368"/>
            <a:ext cx="6005664" cy="1659392"/>
          </a:xfrm>
        </p:spPr>
        <p:txBody>
          <a:bodyPr vert="horz" lIns="91440" tIns="45720" rIns="91440" bIns="45720" rtlCol="0" anchor="t">
            <a:normAutofit/>
          </a:bodyPr>
          <a:lstStyle/>
          <a:p>
            <a:r>
              <a:rPr lang="en-GB" dirty="0">
                <a:latin typeface="Calibri"/>
                <a:ea typeface="Calibri"/>
                <a:cs typeface="Calibri"/>
              </a:rPr>
              <a:t>A good friend listens to you</a:t>
            </a:r>
          </a:p>
          <a:p>
            <a:r>
              <a:rPr lang="en-GB" dirty="0">
                <a:latin typeface="Calibri"/>
                <a:ea typeface="Calibri"/>
                <a:cs typeface="Calibri"/>
              </a:rPr>
              <a:t>A good friend tries to understand you</a:t>
            </a:r>
          </a:p>
          <a:p>
            <a:r>
              <a:rPr lang="en-GB" dirty="0">
                <a:latin typeface="Calibri" panose="020F0502020204030204" pitchFamily="34" charset="0"/>
                <a:ea typeface="Calibri" panose="020F0502020204030204" pitchFamily="34" charset="0"/>
                <a:cs typeface="Calibri" panose="020F0502020204030204" pitchFamily="34" charset="0"/>
              </a:rPr>
              <a:t>Good friends trust each other</a:t>
            </a:r>
          </a:p>
          <a:p>
            <a:endParaRPr lang="en-AU" dirty="0"/>
          </a:p>
        </p:txBody>
      </p:sp>
      <p:pic>
        <p:nvPicPr>
          <p:cNvPr id="13" name="Picture 12">
            <a:extLst>
              <a:ext uri="{FF2B5EF4-FFF2-40B4-BE49-F238E27FC236}">
                <a16:creationId xmlns:a16="http://schemas.microsoft.com/office/drawing/2014/main" id="{439384DC-AA28-1172-3E16-A296D9046BD9}"/>
              </a:ext>
            </a:extLst>
          </p:cNvPr>
          <p:cNvPicPr>
            <a:picLocks noChangeAspect="1"/>
          </p:cNvPicPr>
          <p:nvPr/>
        </p:nvPicPr>
        <p:blipFill>
          <a:blip r:embed="rId2"/>
          <a:srcRect l="12787" t="2720" r="13454" b="2437"/>
          <a:stretch/>
        </p:blipFill>
        <p:spPr>
          <a:xfrm>
            <a:off x="326766" y="724713"/>
            <a:ext cx="2248659" cy="2961821"/>
          </a:xfrm>
          <a:prstGeom prst="rect">
            <a:avLst/>
          </a:prstGeom>
        </p:spPr>
      </p:pic>
      <p:pic>
        <p:nvPicPr>
          <p:cNvPr id="15" name="Picture 14">
            <a:extLst>
              <a:ext uri="{FF2B5EF4-FFF2-40B4-BE49-F238E27FC236}">
                <a16:creationId xmlns:a16="http://schemas.microsoft.com/office/drawing/2014/main" id="{D28E3C48-1754-3DAE-88BA-A40714EBD596}"/>
              </a:ext>
            </a:extLst>
          </p:cNvPr>
          <p:cNvPicPr>
            <a:picLocks noChangeAspect="1"/>
          </p:cNvPicPr>
          <p:nvPr/>
        </p:nvPicPr>
        <p:blipFill>
          <a:blip r:embed="rId3"/>
          <a:srcRect t="10906" b="10104"/>
          <a:stretch/>
        </p:blipFill>
        <p:spPr>
          <a:xfrm>
            <a:off x="8929297" y="980308"/>
            <a:ext cx="3082319" cy="2580820"/>
          </a:xfrm>
          <a:prstGeom prst="rect">
            <a:avLst/>
          </a:prstGeom>
        </p:spPr>
      </p:pic>
      <p:sp>
        <p:nvSpPr>
          <p:cNvPr id="2" name="TextBox 1">
            <a:extLst>
              <a:ext uri="{FF2B5EF4-FFF2-40B4-BE49-F238E27FC236}">
                <a16:creationId xmlns:a16="http://schemas.microsoft.com/office/drawing/2014/main" id="{C0F29860-F14D-3FB7-7BB7-97D560CA11EB}"/>
              </a:ext>
            </a:extLst>
          </p:cNvPr>
          <p:cNvSpPr txBox="1"/>
          <p:nvPr/>
        </p:nvSpPr>
        <p:spPr>
          <a:xfrm>
            <a:off x="2604651" y="210867"/>
            <a:ext cx="6982691" cy="769441"/>
          </a:xfrm>
          <a:prstGeom prst="rect">
            <a:avLst/>
          </a:prstGeom>
          <a:noFill/>
        </p:spPr>
        <p:txBody>
          <a:bodyPr wrap="square" rtlCol="0">
            <a:spAutoFit/>
          </a:bodyPr>
          <a:lstStyle/>
          <a:p>
            <a:pPr algn="ctr"/>
            <a:r>
              <a:rPr lang="en-GB" sz="4400" b="1" dirty="0">
                <a:solidFill>
                  <a:srgbClr val="036A8B"/>
                </a:solidFill>
                <a:latin typeface="Calibri" panose="020F0502020204030204" pitchFamily="34" charset="0"/>
                <a:ea typeface="Calibri" panose="020F0502020204030204" pitchFamily="34" charset="0"/>
                <a:cs typeface="Calibri" panose="020F0502020204030204" pitchFamily="34" charset="0"/>
              </a:rPr>
              <a:t>What makes a good friend?</a:t>
            </a:r>
            <a:endParaRPr lang="en-AU" sz="4400" b="1" dirty="0">
              <a:solidFill>
                <a:srgbClr val="036A8B"/>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62C07B1-32BC-D1F9-69D6-4D4B65DEADCE}"/>
              </a:ext>
            </a:extLst>
          </p:cNvPr>
          <p:cNvPicPr>
            <a:picLocks noChangeAspect="1"/>
          </p:cNvPicPr>
          <p:nvPr/>
        </p:nvPicPr>
        <p:blipFill>
          <a:blip r:embed="rId4"/>
          <a:stretch>
            <a:fillRect/>
          </a:stretch>
        </p:blipFill>
        <p:spPr>
          <a:xfrm>
            <a:off x="4797325" y="1084240"/>
            <a:ext cx="2581764" cy="2602294"/>
          </a:xfrm>
          <a:prstGeom prst="rect">
            <a:avLst/>
          </a:prstGeom>
        </p:spPr>
      </p:pic>
    </p:spTree>
    <p:extLst>
      <p:ext uri="{BB962C8B-B14F-4D97-AF65-F5344CB8AC3E}">
        <p14:creationId xmlns:p14="http://schemas.microsoft.com/office/powerpoint/2010/main" val="2904642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039FB3-3231-1C5C-AA45-356B8DC7D211}"/>
              </a:ext>
            </a:extLst>
          </p:cNvPr>
          <p:cNvPicPr>
            <a:picLocks noChangeAspect="1"/>
          </p:cNvPicPr>
          <p:nvPr/>
        </p:nvPicPr>
        <p:blipFill>
          <a:blip r:embed="rId3"/>
          <a:srcRect t="15090" b="9636"/>
          <a:stretch/>
        </p:blipFill>
        <p:spPr>
          <a:xfrm>
            <a:off x="3238500" y="1433945"/>
            <a:ext cx="5715000" cy="4301838"/>
          </a:xfrm>
          <a:prstGeom prst="rect">
            <a:avLst/>
          </a:prstGeom>
        </p:spPr>
      </p:pic>
      <p:sp>
        <p:nvSpPr>
          <p:cNvPr id="8" name="TextBox 7">
            <a:extLst>
              <a:ext uri="{FF2B5EF4-FFF2-40B4-BE49-F238E27FC236}">
                <a16:creationId xmlns:a16="http://schemas.microsoft.com/office/drawing/2014/main" id="{83FF5AD3-A304-4F7B-66FC-D8159C1AF95C}"/>
              </a:ext>
            </a:extLst>
          </p:cNvPr>
          <p:cNvSpPr txBox="1"/>
          <p:nvPr/>
        </p:nvSpPr>
        <p:spPr>
          <a:xfrm>
            <a:off x="4207820" y="352776"/>
            <a:ext cx="3776360"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What is trust?</a:t>
            </a:r>
          </a:p>
        </p:txBody>
      </p:sp>
    </p:spTree>
    <p:extLst>
      <p:ext uri="{BB962C8B-B14F-4D97-AF65-F5344CB8AC3E}">
        <p14:creationId xmlns:p14="http://schemas.microsoft.com/office/powerpoint/2010/main" val="4022693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6DA96A-D874-4F49-37AB-73F42570FAEB}"/>
              </a:ext>
            </a:extLst>
          </p:cNvPr>
          <p:cNvSpPr>
            <a:spLocks noGrp="1"/>
          </p:cNvSpPr>
          <p:nvPr>
            <p:ph idx="1"/>
          </p:nvPr>
        </p:nvSpPr>
        <p:spPr>
          <a:xfrm>
            <a:off x="641766" y="3782311"/>
            <a:ext cx="11299806" cy="2659542"/>
          </a:xfrm>
        </p:spPr>
        <p:txBody>
          <a:bodyPr vert="horz" lIns="91440" tIns="45720" rIns="91440" bIns="45720" rtlCol="0" anchor="t">
            <a:normAutofit fontScale="92500" lnSpcReduction="10000"/>
          </a:bodyPr>
          <a:lstStyle/>
          <a:p>
            <a:r>
              <a:rPr lang="en-US" dirty="0">
                <a:latin typeface="Calibri"/>
                <a:ea typeface="Calibri"/>
                <a:cs typeface="Calibri"/>
              </a:rPr>
              <a:t>Trust is having someone who you know will be there for you</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Trust is having someone who believes in you</a:t>
            </a:r>
          </a:p>
          <a:p>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a:ea typeface="Calibri"/>
                <a:cs typeface="Calibri"/>
              </a:rPr>
              <a:t>When you trust someone, you know the other person will do what they say they are going to do </a:t>
            </a:r>
          </a:p>
          <a:p>
            <a:endParaRPr lang="en-US" dirty="0"/>
          </a:p>
          <a:p>
            <a:endParaRPr lang="en-US" dirty="0"/>
          </a:p>
          <a:p>
            <a:endParaRPr lang="en-US" dirty="0"/>
          </a:p>
          <a:p>
            <a:endParaRPr lang="en-US" dirty="0"/>
          </a:p>
        </p:txBody>
      </p:sp>
      <p:pic>
        <p:nvPicPr>
          <p:cNvPr id="8" name="Picture 7">
            <a:extLst>
              <a:ext uri="{FF2B5EF4-FFF2-40B4-BE49-F238E27FC236}">
                <a16:creationId xmlns:a16="http://schemas.microsoft.com/office/drawing/2014/main" id="{15EB47AE-883F-5557-226F-96CF4C249200}"/>
              </a:ext>
            </a:extLst>
          </p:cNvPr>
          <p:cNvPicPr>
            <a:picLocks noChangeAspect="1"/>
          </p:cNvPicPr>
          <p:nvPr/>
        </p:nvPicPr>
        <p:blipFill>
          <a:blip r:embed="rId2"/>
          <a:srcRect t="7364" b="8123"/>
          <a:stretch/>
        </p:blipFill>
        <p:spPr>
          <a:xfrm>
            <a:off x="751436" y="939530"/>
            <a:ext cx="2935299" cy="2497488"/>
          </a:xfrm>
          <a:prstGeom prst="rect">
            <a:avLst/>
          </a:prstGeom>
        </p:spPr>
      </p:pic>
      <p:pic>
        <p:nvPicPr>
          <p:cNvPr id="10" name="Picture 9">
            <a:extLst>
              <a:ext uri="{FF2B5EF4-FFF2-40B4-BE49-F238E27FC236}">
                <a16:creationId xmlns:a16="http://schemas.microsoft.com/office/drawing/2014/main" id="{2030EA98-AE7F-E750-B8F2-376F5D0A785C}"/>
              </a:ext>
            </a:extLst>
          </p:cNvPr>
          <p:cNvPicPr>
            <a:picLocks noChangeAspect="1"/>
          </p:cNvPicPr>
          <p:nvPr/>
        </p:nvPicPr>
        <p:blipFill>
          <a:blip r:embed="rId3"/>
          <a:srcRect t="5896" b="7145"/>
          <a:stretch/>
        </p:blipFill>
        <p:spPr>
          <a:xfrm>
            <a:off x="4315877" y="937991"/>
            <a:ext cx="2842770" cy="2475337"/>
          </a:xfrm>
          <a:prstGeom prst="rect">
            <a:avLst/>
          </a:prstGeom>
        </p:spPr>
      </p:pic>
      <p:pic>
        <p:nvPicPr>
          <p:cNvPr id="12" name="Picture 11">
            <a:extLst>
              <a:ext uri="{FF2B5EF4-FFF2-40B4-BE49-F238E27FC236}">
                <a16:creationId xmlns:a16="http://schemas.microsoft.com/office/drawing/2014/main" id="{8FEEBCD4-DE22-1320-67C9-BCE68861BCF0}"/>
              </a:ext>
            </a:extLst>
          </p:cNvPr>
          <p:cNvPicPr>
            <a:picLocks noChangeAspect="1"/>
          </p:cNvPicPr>
          <p:nvPr/>
        </p:nvPicPr>
        <p:blipFill>
          <a:blip r:embed="rId4"/>
          <a:srcRect t="7370" b="8124"/>
          <a:stretch/>
        </p:blipFill>
        <p:spPr>
          <a:xfrm>
            <a:off x="8072078" y="925189"/>
            <a:ext cx="3122892" cy="2503408"/>
          </a:xfrm>
          <a:prstGeom prst="rect">
            <a:avLst/>
          </a:prstGeom>
        </p:spPr>
      </p:pic>
      <p:sp>
        <p:nvSpPr>
          <p:cNvPr id="13" name="TextBox 12">
            <a:extLst>
              <a:ext uri="{FF2B5EF4-FFF2-40B4-BE49-F238E27FC236}">
                <a16:creationId xmlns:a16="http://schemas.microsoft.com/office/drawing/2014/main" id="{817A9E18-7D76-0A9F-4563-81C0D2F1418F}"/>
              </a:ext>
            </a:extLst>
          </p:cNvPr>
          <p:cNvSpPr txBox="1"/>
          <p:nvPr/>
        </p:nvSpPr>
        <p:spPr>
          <a:xfrm>
            <a:off x="3682074" y="5025745"/>
            <a:ext cx="625963" cy="442660"/>
          </a:xfrm>
          <a:prstGeom prst="rect">
            <a:avLst/>
          </a:prstGeom>
          <a:solidFill>
            <a:schemeClr val="bg1"/>
          </a:solidFill>
          <a:ln>
            <a:noFill/>
          </a:ln>
        </p:spPr>
        <p:txBody>
          <a:bodyPr wrap="square" rtlCol="0">
            <a:spAutoFit/>
          </a:bodyPr>
          <a:lstStyle/>
          <a:p>
            <a:endParaRPr lang="en-AU" dirty="0"/>
          </a:p>
        </p:txBody>
      </p:sp>
      <p:sp>
        <p:nvSpPr>
          <p:cNvPr id="5" name="TextBox 4">
            <a:extLst>
              <a:ext uri="{FF2B5EF4-FFF2-40B4-BE49-F238E27FC236}">
                <a16:creationId xmlns:a16="http://schemas.microsoft.com/office/drawing/2014/main" id="{B0E13AE5-22F3-7ADC-DF05-2B02B207A276}"/>
              </a:ext>
            </a:extLst>
          </p:cNvPr>
          <p:cNvSpPr txBox="1"/>
          <p:nvPr/>
        </p:nvSpPr>
        <p:spPr>
          <a:xfrm>
            <a:off x="3826820" y="56506"/>
            <a:ext cx="3776360"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Trust</a:t>
            </a:r>
          </a:p>
        </p:txBody>
      </p:sp>
      <p:sp>
        <p:nvSpPr>
          <p:cNvPr id="2" name="Rectangle 1">
            <a:extLst>
              <a:ext uri="{FF2B5EF4-FFF2-40B4-BE49-F238E27FC236}">
                <a16:creationId xmlns:a16="http://schemas.microsoft.com/office/drawing/2014/main" id="{0A86BD59-E879-779A-F95D-F333450B1EC6}"/>
              </a:ext>
            </a:extLst>
          </p:cNvPr>
          <p:cNvSpPr/>
          <p:nvPr/>
        </p:nvSpPr>
        <p:spPr>
          <a:xfrm>
            <a:off x="9067799" y="1055915"/>
            <a:ext cx="1045029" cy="5551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42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B5DCEB-9EDD-308A-BFFD-0ADB568A6AF8}"/>
              </a:ext>
            </a:extLst>
          </p:cNvPr>
          <p:cNvSpPr>
            <a:spLocks noGrp="1"/>
          </p:cNvSpPr>
          <p:nvPr>
            <p:ph idx="1"/>
          </p:nvPr>
        </p:nvSpPr>
        <p:spPr>
          <a:xfrm>
            <a:off x="1790184" y="4746930"/>
            <a:ext cx="9147411" cy="1681742"/>
          </a:xfrm>
        </p:spPr>
        <p:txBody>
          <a:bodyPr vert="horz" lIns="91440" tIns="45720" rIns="91440" bIns="45720" rtlCol="0" anchor="t">
            <a:normAutofit/>
          </a:bodyPr>
          <a:lstStyle/>
          <a:p>
            <a:r>
              <a:rPr lang="en-GB" dirty="0">
                <a:latin typeface="Calibri"/>
                <a:ea typeface="Calibri"/>
                <a:cs typeface="Calibri"/>
              </a:rPr>
              <a:t>A good friend cares about you</a:t>
            </a:r>
          </a:p>
          <a:p>
            <a:r>
              <a:rPr lang="en-GB" dirty="0">
                <a:latin typeface="Calibri"/>
                <a:ea typeface="Calibri"/>
                <a:cs typeface="Calibri"/>
              </a:rPr>
              <a:t>A good friend respects you</a:t>
            </a:r>
          </a:p>
          <a:p>
            <a:r>
              <a:rPr lang="en-GB">
                <a:latin typeface="Calibri"/>
                <a:ea typeface="Calibri"/>
                <a:cs typeface="Calibri"/>
              </a:rPr>
              <a:t>A good friend wants to </a:t>
            </a:r>
            <a:r>
              <a:rPr lang="en-GB" dirty="0">
                <a:latin typeface="Calibri"/>
                <a:ea typeface="Calibri"/>
                <a:cs typeface="Calibri"/>
              </a:rPr>
              <a:t>keep in contact with you </a:t>
            </a:r>
            <a:endParaRPr lang="en-GB"/>
          </a:p>
          <a:p>
            <a:endParaRPr lang="en-GB" dirty="0">
              <a:latin typeface="Calibri"/>
              <a:ea typeface="Calibri"/>
              <a:cs typeface="Calibri"/>
            </a:endParaRPr>
          </a:p>
          <a:p>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8D119B0-BF54-A69D-DC45-116B62751BD8}"/>
              </a:ext>
            </a:extLst>
          </p:cNvPr>
          <p:cNvPicPr>
            <a:picLocks noChangeAspect="1"/>
          </p:cNvPicPr>
          <p:nvPr/>
        </p:nvPicPr>
        <p:blipFill>
          <a:blip r:embed="rId2"/>
          <a:srcRect l="2420" t="1732" b="2860"/>
          <a:stretch/>
        </p:blipFill>
        <p:spPr>
          <a:xfrm>
            <a:off x="4570339" y="1000938"/>
            <a:ext cx="3343309" cy="3356247"/>
          </a:xfrm>
          <a:prstGeom prst="rect">
            <a:avLst/>
          </a:prstGeom>
        </p:spPr>
      </p:pic>
      <p:pic>
        <p:nvPicPr>
          <p:cNvPr id="7" name="Picture 6">
            <a:extLst>
              <a:ext uri="{FF2B5EF4-FFF2-40B4-BE49-F238E27FC236}">
                <a16:creationId xmlns:a16="http://schemas.microsoft.com/office/drawing/2014/main" id="{DA6854FD-9E05-4A34-46F1-0046249079DB}"/>
              </a:ext>
            </a:extLst>
          </p:cNvPr>
          <p:cNvPicPr>
            <a:picLocks noChangeAspect="1"/>
          </p:cNvPicPr>
          <p:nvPr/>
        </p:nvPicPr>
        <p:blipFill>
          <a:blip r:embed="rId3"/>
          <a:stretch>
            <a:fillRect/>
          </a:stretch>
        </p:blipFill>
        <p:spPr>
          <a:xfrm>
            <a:off x="851324" y="923685"/>
            <a:ext cx="3140157" cy="3179964"/>
          </a:xfrm>
          <a:prstGeom prst="rect">
            <a:avLst/>
          </a:prstGeom>
        </p:spPr>
      </p:pic>
      <p:sp>
        <p:nvSpPr>
          <p:cNvPr id="8" name="TextBox 7">
            <a:extLst>
              <a:ext uri="{FF2B5EF4-FFF2-40B4-BE49-F238E27FC236}">
                <a16:creationId xmlns:a16="http://schemas.microsoft.com/office/drawing/2014/main" id="{50A9333D-CDF2-1A4C-BD1F-EE1696BBD805}"/>
              </a:ext>
            </a:extLst>
          </p:cNvPr>
          <p:cNvSpPr txBox="1"/>
          <p:nvPr/>
        </p:nvSpPr>
        <p:spPr>
          <a:xfrm>
            <a:off x="2147454" y="72479"/>
            <a:ext cx="7897091" cy="769441"/>
          </a:xfrm>
          <a:prstGeom prst="rect">
            <a:avLst/>
          </a:prstGeom>
          <a:noFill/>
        </p:spPr>
        <p:txBody>
          <a:bodyPr wrap="square" rtlCol="0">
            <a:spAutoFit/>
          </a:bodyPr>
          <a:lstStyle/>
          <a:p>
            <a:pPr algn="ctr"/>
            <a:r>
              <a:rPr lang="en-GB" sz="4400" b="1" dirty="0">
                <a:solidFill>
                  <a:srgbClr val="036A8B"/>
                </a:solidFill>
                <a:latin typeface="Calibri" panose="020F0502020204030204" pitchFamily="34" charset="0"/>
                <a:ea typeface="Calibri" panose="020F0502020204030204" pitchFamily="34" charset="0"/>
                <a:cs typeface="Calibri" panose="020F0502020204030204" pitchFamily="34" charset="0"/>
              </a:rPr>
              <a:t>What makes a good friend?</a:t>
            </a:r>
            <a:endParaRPr lang="en-AU" sz="4400" b="1" dirty="0">
              <a:solidFill>
                <a:srgbClr val="036A8B"/>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C4258D2-FFF0-C456-373A-B52412262A91}"/>
              </a:ext>
            </a:extLst>
          </p:cNvPr>
          <p:cNvPicPr>
            <a:picLocks noChangeAspect="1"/>
          </p:cNvPicPr>
          <p:nvPr/>
        </p:nvPicPr>
        <p:blipFill>
          <a:blip r:embed="rId4">
            <a:extLst>
              <a:ext uri="{28A0092B-C50C-407E-A947-70E740481C1C}">
                <a14:useLocalDpi xmlns:a14="http://schemas.microsoft.com/office/drawing/2010/main" val="0"/>
              </a:ext>
            </a:extLst>
          </a:blip>
          <a:srcRect t="24127"/>
          <a:stretch/>
        </p:blipFill>
        <p:spPr>
          <a:xfrm>
            <a:off x="8486720" y="924652"/>
            <a:ext cx="3314083" cy="3357997"/>
          </a:xfrm>
          <a:prstGeom prst="rect">
            <a:avLst/>
          </a:prstGeom>
        </p:spPr>
      </p:pic>
    </p:spTree>
    <p:extLst>
      <p:ext uri="{BB962C8B-B14F-4D97-AF65-F5344CB8AC3E}">
        <p14:creationId xmlns:p14="http://schemas.microsoft.com/office/powerpoint/2010/main" val="3567158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B2AC4-5E9D-8B40-CCA4-F3E63C11625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DE81D1F7-F653-FA87-FDEC-E5F061894CA2}"/>
              </a:ext>
            </a:extLst>
          </p:cNvPr>
          <p:cNvSpPr txBox="1"/>
          <p:nvPr/>
        </p:nvSpPr>
        <p:spPr>
          <a:xfrm>
            <a:off x="868137" y="3807767"/>
            <a:ext cx="10699561" cy="2376997"/>
          </a:xfrm>
          <a:prstGeom prst="rect">
            <a:avLst/>
          </a:prstGeom>
          <a:noFill/>
        </p:spPr>
        <p:txBody>
          <a:bodyPr wrap="square" lIns="91440" tIns="45720" rIns="91440" bIns="45720" rtlCol="0" anchor="t">
            <a:spAutoFit/>
          </a:bodyPr>
          <a:lstStyle/>
          <a:p>
            <a:pPr marL="457200" indent="-457200">
              <a:lnSpc>
                <a:spcPct val="107000"/>
              </a:lnSpc>
              <a:buFont typeface="Arial"/>
              <a:buChar char="•"/>
            </a:pPr>
            <a:r>
              <a:rPr lang="en-GB" sz="2800">
                <a:latin typeface="Calibri"/>
                <a:ea typeface="Calibri"/>
                <a:cs typeface="Calibri"/>
              </a:rPr>
              <a:t>Do you have your friends names in your device?</a:t>
            </a:r>
            <a:endParaRPr lang="en-GB" sz="2800" dirty="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buFont typeface="Arial"/>
              <a:buChar char="•"/>
            </a:pPr>
            <a:r>
              <a:rPr lang="en-GB" sz="2800" dirty="0">
                <a:latin typeface="Calibri"/>
                <a:ea typeface="Calibri"/>
                <a:cs typeface="Calibri"/>
              </a:rPr>
              <a:t>Do your parents have contact numbers for your friends parents?</a:t>
            </a:r>
            <a:endParaRPr lang="en-GB" sz="2800" dirty="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buFont typeface="Arial"/>
              <a:buChar char="•"/>
            </a:pPr>
            <a:r>
              <a:rPr lang="en-GB" sz="2800" dirty="0">
                <a:latin typeface="Calibri"/>
                <a:ea typeface="Calibri"/>
                <a:cs typeface="Calibri"/>
              </a:rPr>
              <a:t>Do you connect with your friends from school outside school now?</a:t>
            </a:r>
            <a:endParaRPr lang="en-GB" sz="2800" dirty="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buFont typeface="Arial"/>
              <a:buChar char="•"/>
            </a:pPr>
            <a:r>
              <a:rPr lang="en-GB" sz="2800" dirty="0">
                <a:latin typeface="Calibri"/>
                <a:ea typeface="Calibri"/>
                <a:cs typeface="Calibri"/>
              </a:rPr>
              <a:t>What do you do? </a:t>
            </a:r>
            <a:endParaRPr lang="en-GB" sz="2800" dirty="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buFont typeface="Arial"/>
              <a:buChar char="•"/>
            </a:pPr>
            <a:r>
              <a:rPr lang="en-GB" sz="2800" dirty="0">
                <a:latin typeface="Calibri"/>
                <a:ea typeface="Calibri"/>
                <a:cs typeface="Calibri"/>
              </a:rPr>
              <a:t>How do you connect? ​</a:t>
            </a:r>
            <a:endParaRPr lang="en-GB" sz="2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A6D5DF3A-56F6-AAC8-263A-62E7E3E67EB1}"/>
              </a:ext>
            </a:extLst>
          </p:cNvPr>
          <p:cNvPicPr>
            <a:picLocks noChangeAspect="1"/>
          </p:cNvPicPr>
          <p:nvPr/>
        </p:nvPicPr>
        <p:blipFill>
          <a:blip r:embed="rId3"/>
          <a:srcRect t="15455" b="16182"/>
          <a:stretch/>
        </p:blipFill>
        <p:spPr>
          <a:xfrm>
            <a:off x="3679800" y="899925"/>
            <a:ext cx="4125907" cy="2834702"/>
          </a:xfrm>
          <a:prstGeom prst="rect">
            <a:avLst/>
          </a:prstGeom>
        </p:spPr>
      </p:pic>
      <p:sp>
        <p:nvSpPr>
          <p:cNvPr id="4" name="TextBox 3">
            <a:extLst>
              <a:ext uri="{FF2B5EF4-FFF2-40B4-BE49-F238E27FC236}">
                <a16:creationId xmlns:a16="http://schemas.microsoft.com/office/drawing/2014/main" id="{91457CA2-6872-F6B3-8ADC-AEBE64DDE0E3}"/>
              </a:ext>
            </a:extLst>
          </p:cNvPr>
          <p:cNvSpPr txBox="1"/>
          <p:nvPr/>
        </p:nvSpPr>
        <p:spPr>
          <a:xfrm>
            <a:off x="424868" y="192156"/>
            <a:ext cx="11581099" cy="707886"/>
          </a:xfrm>
          <a:prstGeom prst="rect">
            <a:avLst/>
          </a:prstGeom>
          <a:noFill/>
        </p:spPr>
        <p:txBody>
          <a:bodyPr wrap="square" lIns="91440" tIns="45720" rIns="91440" bIns="45720" rtlCol="0" anchor="t">
            <a:spAutoFit/>
          </a:bodyPr>
          <a:lstStyle/>
          <a:p>
            <a:r>
              <a:rPr lang="en-AU" sz="4000" b="1" dirty="0">
                <a:solidFill>
                  <a:srgbClr val="036A8B"/>
                </a:solidFill>
                <a:latin typeface="Calibri"/>
                <a:ea typeface="Calibri"/>
                <a:cs typeface="Calibri"/>
              </a:rPr>
              <a:t>How can we keep in contact with our school friends? </a:t>
            </a:r>
          </a:p>
        </p:txBody>
      </p:sp>
    </p:spTree>
    <p:extLst>
      <p:ext uri="{BB962C8B-B14F-4D97-AF65-F5344CB8AC3E}">
        <p14:creationId xmlns:p14="http://schemas.microsoft.com/office/powerpoint/2010/main" val="2405241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F45E0-771B-A9CC-0C51-717EF90C2FF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47FBC99-5D8A-AFEB-63BA-0FDE4B0A48D9}"/>
              </a:ext>
            </a:extLst>
          </p:cNvPr>
          <p:cNvSpPr txBox="1"/>
          <p:nvPr/>
        </p:nvSpPr>
        <p:spPr>
          <a:xfrm>
            <a:off x="424868" y="192156"/>
            <a:ext cx="11581099" cy="707886"/>
          </a:xfrm>
          <a:prstGeom prst="rect">
            <a:avLst/>
          </a:prstGeom>
          <a:noFill/>
        </p:spPr>
        <p:txBody>
          <a:bodyPr wrap="square" lIns="91440" tIns="45720" rIns="91440" bIns="45720" rtlCol="0" anchor="t">
            <a:spAutoFit/>
          </a:bodyPr>
          <a:lstStyle/>
          <a:p>
            <a:r>
              <a:rPr lang="en-AU" sz="4000" b="1" dirty="0">
                <a:solidFill>
                  <a:srgbClr val="036A8B"/>
                </a:solidFill>
                <a:latin typeface="Calibri"/>
                <a:ea typeface="Calibri"/>
                <a:cs typeface="Calibri"/>
              </a:rPr>
              <a:t>My Friends From School</a:t>
            </a:r>
            <a:endParaRPr lang="en-US" dirty="0"/>
          </a:p>
        </p:txBody>
      </p:sp>
      <p:graphicFrame>
        <p:nvGraphicFramePr>
          <p:cNvPr id="2" name="Table 1">
            <a:extLst>
              <a:ext uri="{FF2B5EF4-FFF2-40B4-BE49-F238E27FC236}">
                <a16:creationId xmlns:a16="http://schemas.microsoft.com/office/drawing/2014/main" id="{78322480-6DEE-CF18-F65A-A2876842AE3E}"/>
              </a:ext>
            </a:extLst>
          </p:cNvPr>
          <p:cNvGraphicFramePr>
            <a:graphicFrameLocks noGrp="1"/>
          </p:cNvGraphicFramePr>
          <p:nvPr>
            <p:extLst>
              <p:ext uri="{D42A27DB-BD31-4B8C-83A1-F6EECF244321}">
                <p14:modId xmlns:p14="http://schemas.microsoft.com/office/powerpoint/2010/main" val="4055777891"/>
              </p:ext>
            </p:extLst>
          </p:nvPr>
        </p:nvGraphicFramePr>
        <p:xfrm>
          <a:off x="425128" y="1279659"/>
          <a:ext cx="10920956" cy="4450059"/>
        </p:xfrm>
        <a:graphic>
          <a:graphicData uri="http://schemas.openxmlformats.org/drawingml/2006/table">
            <a:tbl>
              <a:tblPr firstRow="1" bandRow="1">
                <a:tableStyleId>{5C22544A-7EE6-4342-B048-85BDC9FD1C3A}</a:tableStyleId>
              </a:tblPr>
              <a:tblGrid>
                <a:gridCol w="2730239">
                  <a:extLst>
                    <a:ext uri="{9D8B030D-6E8A-4147-A177-3AD203B41FA5}">
                      <a16:colId xmlns:a16="http://schemas.microsoft.com/office/drawing/2014/main" val="452162989"/>
                    </a:ext>
                  </a:extLst>
                </a:gridCol>
                <a:gridCol w="2730239">
                  <a:extLst>
                    <a:ext uri="{9D8B030D-6E8A-4147-A177-3AD203B41FA5}">
                      <a16:colId xmlns:a16="http://schemas.microsoft.com/office/drawing/2014/main" val="3829167902"/>
                    </a:ext>
                  </a:extLst>
                </a:gridCol>
                <a:gridCol w="2730239">
                  <a:extLst>
                    <a:ext uri="{9D8B030D-6E8A-4147-A177-3AD203B41FA5}">
                      <a16:colId xmlns:a16="http://schemas.microsoft.com/office/drawing/2014/main" val="2870244225"/>
                    </a:ext>
                  </a:extLst>
                </a:gridCol>
                <a:gridCol w="2730239">
                  <a:extLst>
                    <a:ext uri="{9D8B030D-6E8A-4147-A177-3AD203B41FA5}">
                      <a16:colId xmlns:a16="http://schemas.microsoft.com/office/drawing/2014/main" val="3796171259"/>
                    </a:ext>
                  </a:extLst>
                </a:gridCol>
              </a:tblGrid>
              <a:tr h="370840">
                <a:tc>
                  <a:txBody>
                    <a:bodyPr/>
                    <a:lstStyle/>
                    <a:p>
                      <a:pPr lvl="0">
                        <a:buNone/>
                      </a:pPr>
                      <a:r>
                        <a:rPr lang="en-US" dirty="0"/>
                        <a:t>Name</a:t>
                      </a:r>
                    </a:p>
                  </a:txBody>
                  <a:tcPr/>
                </a:tc>
                <a:tc>
                  <a:txBody>
                    <a:bodyPr/>
                    <a:lstStyle/>
                    <a:p>
                      <a:r>
                        <a:rPr lang="en-US" dirty="0"/>
                        <a:t>Parent/Carer's name</a:t>
                      </a:r>
                    </a:p>
                  </a:txBody>
                  <a:tcPr/>
                </a:tc>
                <a:tc>
                  <a:txBody>
                    <a:bodyPr/>
                    <a:lstStyle/>
                    <a:p>
                      <a:r>
                        <a:rPr lang="en-US" dirty="0"/>
                        <a:t>Contact number</a:t>
                      </a:r>
                    </a:p>
                  </a:txBody>
                  <a:tcPr/>
                </a:tc>
                <a:tc>
                  <a:txBody>
                    <a:bodyPr/>
                    <a:lstStyle/>
                    <a:p>
                      <a:r>
                        <a:rPr lang="en-US" dirty="0"/>
                        <a:t>Things we both enjoy</a:t>
                      </a:r>
                    </a:p>
                  </a:txBody>
                  <a:tcPr/>
                </a:tc>
                <a:extLst>
                  <a:ext uri="{0D108BD9-81ED-4DB2-BD59-A6C34878D82A}">
                    <a16:rowId xmlns:a16="http://schemas.microsoft.com/office/drawing/2014/main" val="2509073659"/>
                  </a:ext>
                </a:extLst>
              </a:tr>
              <a:tr h="370839">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142780426"/>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386131183"/>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759287120"/>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935046558"/>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3602231922"/>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3614382467"/>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293575390"/>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997063782"/>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3053003661"/>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785608476"/>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757249192"/>
                  </a:ext>
                </a:extLst>
              </a:tr>
            </a:tbl>
          </a:graphicData>
        </a:graphic>
      </p:graphicFrame>
    </p:spTree>
    <p:extLst>
      <p:ext uri="{BB962C8B-B14F-4D97-AF65-F5344CB8AC3E}">
        <p14:creationId xmlns:p14="http://schemas.microsoft.com/office/powerpoint/2010/main" val="2824049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7355A9-2252-B133-7234-B0BD7AFAEE50}"/>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1DAFC71-8603-0D6C-7232-C5D452B69A53}"/>
              </a:ext>
            </a:extLst>
          </p:cNvPr>
          <p:cNvSpPr txBox="1"/>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spcBef>
                <a:spcPct val="0"/>
              </a:spcBef>
              <a:spcAft>
                <a:spcPts val="600"/>
              </a:spcAft>
            </a:pPr>
            <a:r>
              <a:rPr lang="en-US" sz="2600" b="1" dirty="0" err="1">
                <a:solidFill>
                  <a:srgbClr val="FFFFFF"/>
                </a:solidFill>
                <a:latin typeface="+mj-lt"/>
                <a:ea typeface="+mj-ea"/>
                <a:cs typeface="+mj-cs"/>
              </a:rPr>
              <a:t>Organising</a:t>
            </a:r>
            <a:r>
              <a:rPr lang="en-US" sz="2600" b="1" dirty="0">
                <a:solidFill>
                  <a:srgbClr val="FFFFFF"/>
                </a:solidFill>
                <a:latin typeface="+mj-lt"/>
                <a:ea typeface="+mj-ea"/>
                <a:cs typeface="+mj-cs"/>
              </a:rPr>
              <a:t> friends in your AAC system</a:t>
            </a:r>
            <a:endParaRPr lang="en-US" dirty="0">
              <a:ea typeface="+mj-ea"/>
              <a:cs typeface="+mj-cs"/>
            </a:endParaRPr>
          </a:p>
        </p:txBody>
      </p:sp>
      <p:graphicFrame>
        <p:nvGraphicFramePr>
          <p:cNvPr id="6" name="Table 5">
            <a:extLst>
              <a:ext uri="{FF2B5EF4-FFF2-40B4-BE49-F238E27FC236}">
                <a16:creationId xmlns:a16="http://schemas.microsoft.com/office/drawing/2014/main" id="{B6EF6373-E9C8-CB52-889F-0E6E4D21CFD7}"/>
              </a:ext>
            </a:extLst>
          </p:cNvPr>
          <p:cNvGraphicFramePr>
            <a:graphicFrameLocks noGrp="1"/>
          </p:cNvGraphicFramePr>
          <p:nvPr>
            <p:extLst>
              <p:ext uri="{D42A27DB-BD31-4B8C-83A1-F6EECF244321}">
                <p14:modId xmlns:p14="http://schemas.microsoft.com/office/powerpoint/2010/main" val="890305338"/>
              </p:ext>
            </p:extLst>
          </p:nvPr>
        </p:nvGraphicFramePr>
        <p:xfrm>
          <a:off x="3796515" y="330574"/>
          <a:ext cx="7709547" cy="6151460"/>
        </p:xfrm>
        <a:graphic>
          <a:graphicData uri="http://schemas.openxmlformats.org/drawingml/2006/table">
            <a:tbl>
              <a:tblPr firstRow="1" bandRow="1">
                <a:tableStyleId>{5C22544A-7EE6-4342-B048-85BDC9FD1C3A}</a:tableStyleId>
              </a:tblPr>
              <a:tblGrid>
                <a:gridCol w="2471853">
                  <a:extLst>
                    <a:ext uri="{9D8B030D-6E8A-4147-A177-3AD203B41FA5}">
                      <a16:colId xmlns:a16="http://schemas.microsoft.com/office/drawing/2014/main" val="1091276742"/>
                    </a:ext>
                  </a:extLst>
                </a:gridCol>
                <a:gridCol w="2387112">
                  <a:extLst>
                    <a:ext uri="{9D8B030D-6E8A-4147-A177-3AD203B41FA5}">
                      <a16:colId xmlns:a16="http://schemas.microsoft.com/office/drawing/2014/main" val="2128012943"/>
                    </a:ext>
                  </a:extLst>
                </a:gridCol>
                <a:gridCol w="2850582">
                  <a:extLst>
                    <a:ext uri="{9D8B030D-6E8A-4147-A177-3AD203B41FA5}">
                      <a16:colId xmlns:a16="http://schemas.microsoft.com/office/drawing/2014/main" val="1351819963"/>
                    </a:ext>
                  </a:extLst>
                </a:gridCol>
              </a:tblGrid>
              <a:tr h="1230292">
                <a:tc>
                  <a:txBody>
                    <a:bodyPr/>
                    <a:lstStyle/>
                    <a:p>
                      <a:r>
                        <a:rPr lang="en-US" sz="3300" dirty="0"/>
                        <a:t>Family</a:t>
                      </a:r>
                    </a:p>
                  </a:txBody>
                  <a:tcPr marL="167640" marR="167640" marT="83820" marB="83820"/>
                </a:tc>
                <a:tc>
                  <a:txBody>
                    <a:bodyPr/>
                    <a:lstStyle/>
                    <a:p>
                      <a:r>
                        <a:rPr lang="en-US" sz="3300" dirty="0"/>
                        <a:t>Family friends</a:t>
                      </a:r>
                    </a:p>
                  </a:txBody>
                  <a:tcPr marL="167640" marR="167640" marT="83820" marB="83820"/>
                </a:tc>
                <a:tc>
                  <a:txBody>
                    <a:bodyPr/>
                    <a:lstStyle/>
                    <a:p>
                      <a:endParaRPr lang="en-US" sz="3300" dirty="0"/>
                    </a:p>
                  </a:txBody>
                  <a:tcPr marL="167640" marR="167640" marT="83820" marB="83820"/>
                </a:tc>
                <a:extLst>
                  <a:ext uri="{0D108BD9-81ED-4DB2-BD59-A6C34878D82A}">
                    <a16:rowId xmlns:a16="http://schemas.microsoft.com/office/drawing/2014/main" val="217455951"/>
                  </a:ext>
                </a:extLst>
              </a:tr>
              <a:tr h="1230292">
                <a:tc>
                  <a:txBody>
                    <a:bodyPr/>
                    <a:lstStyle/>
                    <a:p>
                      <a:r>
                        <a:rPr lang="en-US" sz="3300" dirty="0"/>
                        <a:t>School friends</a:t>
                      </a:r>
                    </a:p>
                  </a:txBody>
                  <a:tcPr marL="167640" marR="167640" marT="83820" marB="83820"/>
                </a:tc>
                <a:tc>
                  <a:txBody>
                    <a:bodyPr/>
                    <a:lstStyle/>
                    <a:p>
                      <a:r>
                        <a:rPr lang="en-US" sz="3300" dirty="0"/>
                        <a:t>Footy friends</a:t>
                      </a:r>
                    </a:p>
                  </a:txBody>
                  <a:tcPr marL="167640" marR="167640" marT="83820" marB="83820"/>
                </a:tc>
                <a:tc>
                  <a:txBody>
                    <a:bodyPr/>
                    <a:lstStyle/>
                    <a:p>
                      <a:r>
                        <a:rPr lang="en-US" sz="3300" dirty="0"/>
                        <a:t>DADAA friends</a:t>
                      </a:r>
                    </a:p>
                  </a:txBody>
                  <a:tcPr marL="167640" marR="167640" marT="83820" marB="83820"/>
                </a:tc>
                <a:extLst>
                  <a:ext uri="{0D108BD9-81ED-4DB2-BD59-A6C34878D82A}">
                    <a16:rowId xmlns:a16="http://schemas.microsoft.com/office/drawing/2014/main" val="2754749617"/>
                  </a:ext>
                </a:extLst>
              </a:tr>
              <a:tr h="1230292">
                <a:tc>
                  <a:txBody>
                    <a:bodyPr/>
                    <a:lstStyle/>
                    <a:p>
                      <a:pPr lvl="0">
                        <a:buNone/>
                      </a:pPr>
                      <a:r>
                        <a:rPr lang="en-US" sz="3300" dirty="0"/>
                        <a:t>School people</a:t>
                      </a:r>
                    </a:p>
                  </a:txBody>
                  <a:tcPr marL="167640" marR="167640" marT="83819" marB="83819"/>
                </a:tc>
                <a:tc>
                  <a:txBody>
                    <a:bodyPr/>
                    <a:lstStyle/>
                    <a:p>
                      <a:pPr lvl="0">
                        <a:buNone/>
                      </a:pPr>
                      <a:r>
                        <a:rPr lang="en-US" sz="3300" dirty="0"/>
                        <a:t>Bowling friends</a:t>
                      </a:r>
                    </a:p>
                  </a:txBody>
                  <a:tcPr marL="167640" marR="167640" marT="83819" marB="83819"/>
                </a:tc>
                <a:tc>
                  <a:txBody>
                    <a:bodyPr/>
                    <a:lstStyle/>
                    <a:p>
                      <a:pPr lvl="0">
                        <a:buNone/>
                      </a:pPr>
                      <a:r>
                        <a:rPr lang="en-US" sz="3300" dirty="0"/>
                        <a:t>Music Rocks friends</a:t>
                      </a:r>
                    </a:p>
                  </a:txBody>
                  <a:tcPr marL="167640" marR="167640" marT="83819" marB="83819"/>
                </a:tc>
                <a:extLst>
                  <a:ext uri="{0D108BD9-81ED-4DB2-BD59-A6C34878D82A}">
                    <a16:rowId xmlns:a16="http://schemas.microsoft.com/office/drawing/2014/main" val="2859974000"/>
                  </a:ext>
                </a:extLst>
              </a:tr>
              <a:tr h="1230292">
                <a:tc>
                  <a:txBody>
                    <a:bodyPr/>
                    <a:lstStyle/>
                    <a:p>
                      <a:r>
                        <a:rPr lang="en-US" sz="3300" dirty="0"/>
                        <a:t>Support team </a:t>
                      </a:r>
                    </a:p>
                  </a:txBody>
                  <a:tcPr marL="167640" marR="167640" marT="83820" marB="83820"/>
                </a:tc>
                <a:tc>
                  <a:txBody>
                    <a:bodyPr/>
                    <a:lstStyle/>
                    <a:p>
                      <a:r>
                        <a:rPr lang="en-US" sz="3300" dirty="0"/>
                        <a:t>Circus friends</a:t>
                      </a:r>
                    </a:p>
                  </a:txBody>
                  <a:tcPr marL="167640" marR="167640" marT="83820" marB="83820"/>
                </a:tc>
                <a:tc>
                  <a:txBody>
                    <a:bodyPr/>
                    <a:lstStyle/>
                    <a:p>
                      <a:endParaRPr lang="en-US" sz="3300" dirty="0"/>
                    </a:p>
                  </a:txBody>
                  <a:tcPr marL="167640" marR="167640" marT="83820" marB="83820"/>
                </a:tc>
                <a:extLst>
                  <a:ext uri="{0D108BD9-81ED-4DB2-BD59-A6C34878D82A}">
                    <a16:rowId xmlns:a16="http://schemas.microsoft.com/office/drawing/2014/main" val="2160671194"/>
                  </a:ext>
                </a:extLst>
              </a:tr>
              <a:tr h="1230292">
                <a:tc>
                  <a:txBody>
                    <a:bodyPr/>
                    <a:lstStyle/>
                    <a:p>
                      <a:pPr lvl="0">
                        <a:buNone/>
                      </a:pPr>
                      <a:r>
                        <a:rPr lang="en-US" sz="3300" dirty="0"/>
                        <a:t>Work people</a:t>
                      </a:r>
                    </a:p>
                  </a:txBody>
                  <a:tcPr marL="167640" marR="167640" marT="83819" marB="83819"/>
                </a:tc>
                <a:tc>
                  <a:txBody>
                    <a:bodyPr/>
                    <a:lstStyle/>
                    <a:p>
                      <a:pPr lvl="0">
                        <a:buNone/>
                      </a:pPr>
                      <a:r>
                        <a:rPr lang="en-US" sz="3300" dirty="0"/>
                        <a:t>Swimming friends</a:t>
                      </a:r>
                    </a:p>
                  </a:txBody>
                  <a:tcPr marL="167640" marR="167640" marT="83819" marB="83819"/>
                </a:tc>
                <a:tc>
                  <a:txBody>
                    <a:bodyPr/>
                    <a:lstStyle/>
                    <a:p>
                      <a:pPr lvl="0">
                        <a:buNone/>
                      </a:pPr>
                      <a:endParaRPr lang="en-US" sz="3300" dirty="0"/>
                    </a:p>
                  </a:txBody>
                  <a:tcPr marL="167640" marR="167640" marT="83819" marB="83819"/>
                </a:tc>
                <a:extLst>
                  <a:ext uri="{0D108BD9-81ED-4DB2-BD59-A6C34878D82A}">
                    <a16:rowId xmlns:a16="http://schemas.microsoft.com/office/drawing/2014/main" val="2308824629"/>
                  </a:ext>
                </a:extLst>
              </a:tr>
            </a:tbl>
          </a:graphicData>
        </a:graphic>
      </p:graphicFrame>
    </p:spTree>
    <p:extLst>
      <p:ext uri="{BB962C8B-B14F-4D97-AF65-F5344CB8AC3E}">
        <p14:creationId xmlns:p14="http://schemas.microsoft.com/office/powerpoint/2010/main" val="676493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F8873-E720-946E-F631-168F92F5C4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8EB874-BC54-42E8-B5FF-9F28D6DDE696}"/>
              </a:ext>
            </a:extLst>
          </p:cNvPr>
          <p:cNvSpPr txBox="1"/>
          <p:nvPr/>
        </p:nvSpPr>
        <p:spPr>
          <a:xfrm>
            <a:off x="4229968" y="493786"/>
            <a:ext cx="7325261" cy="6076022"/>
          </a:xfrm>
          <a:prstGeom prst="rect">
            <a:avLst/>
          </a:prstGeom>
          <a:noFill/>
        </p:spPr>
        <p:txBody>
          <a:bodyPr wrap="square" lIns="91440" tIns="45720" rIns="91440" bIns="45720" rtlCol="0" anchor="t">
            <a:spAutoFit/>
          </a:bodyPr>
          <a:lstStyle/>
          <a:p>
            <a:pPr>
              <a:spcBef>
                <a:spcPts val="300"/>
              </a:spcBef>
              <a:spcAft>
                <a:spcPts val="800"/>
              </a:spcAft>
              <a:buClr>
                <a:srgbClr val="000000"/>
              </a:buClr>
              <a:defRPr/>
            </a:pPr>
            <a:r>
              <a:rPr lang="en-AU" sz="2400" dirty="0">
                <a:latin typeface="Aptos"/>
                <a:cs typeface="Arial"/>
              </a:rPr>
              <a:t>We are here on special land.</a:t>
            </a:r>
            <a:endParaRPr lang="en-US" sz="2400">
              <a:latin typeface="Aptos"/>
              <a:cs typeface="Arial"/>
            </a:endParaRPr>
          </a:p>
          <a:p>
            <a:pPr>
              <a:spcBef>
                <a:spcPts val="300"/>
              </a:spcBef>
              <a:spcAft>
                <a:spcPts val="800"/>
              </a:spcAft>
              <a:defRPr/>
            </a:pPr>
            <a:r>
              <a:rPr lang="en-AU" sz="2400" dirty="0">
                <a:latin typeface="Aptos"/>
                <a:cs typeface="Arial"/>
                <a:sym typeface="Arial"/>
              </a:rPr>
              <a:t>It is Aboriginal land.</a:t>
            </a:r>
            <a:endParaRPr lang="en-AU" sz="2400" dirty="0">
              <a:latin typeface="Aptos"/>
              <a:cs typeface="Arial"/>
            </a:endParaRPr>
          </a:p>
          <a:p>
            <a:pPr>
              <a:spcBef>
                <a:spcPts val="300"/>
              </a:spcBef>
              <a:spcAft>
                <a:spcPts val="800"/>
              </a:spcAft>
              <a:defRPr/>
            </a:pPr>
            <a:r>
              <a:rPr lang="en-AU" sz="2400" dirty="0">
                <a:latin typeface="Aptos"/>
                <a:cs typeface="Arial"/>
                <a:sym typeface="Arial"/>
              </a:rPr>
              <a:t>It is Whadjuk land. </a:t>
            </a:r>
            <a:endParaRPr lang="en-AU" sz="2400" dirty="0">
              <a:latin typeface="Aptos" panose="02110004020202020204"/>
              <a:cs typeface="Arial"/>
            </a:endParaRPr>
          </a:p>
          <a:p>
            <a:pPr>
              <a:spcBef>
                <a:spcPts val="300"/>
              </a:spcBef>
              <a:spcAft>
                <a:spcPts val="800"/>
              </a:spcAft>
              <a:defRPr/>
            </a:pPr>
            <a:endParaRPr lang="en-AU" sz="2400" dirty="0">
              <a:latin typeface="Aptos" panose="02110004020202020204"/>
              <a:cs typeface="Arial"/>
            </a:endParaRPr>
          </a:p>
          <a:p>
            <a:pPr>
              <a:spcBef>
                <a:spcPts val="300"/>
              </a:spcBef>
              <a:spcAft>
                <a:spcPts val="800"/>
              </a:spcAft>
              <a:defRPr/>
            </a:pPr>
            <a:r>
              <a:rPr lang="en-AU" sz="2400" dirty="0">
                <a:latin typeface="Aptos" panose="02110004020202020204"/>
                <a:cs typeface="Arial"/>
              </a:rPr>
              <a:t>The Whadjuk people were the first people on this land.</a:t>
            </a:r>
            <a:endParaRPr lang="en-AU" dirty="0"/>
          </a:p>
          <a:p>
            <a:pPr>
              <a:spcBef>
                <a:spcPts val="300"/>
              </a:spcBef>
              <a:spcAft>
                <a:spcPts val="800"/>
              </a:spcAft>
              <a:defRPr/>
            </a:pPr>
            <a:r>
              <a:rPr lang="en-AU" sz="2400" dirty="0">
                <a:latin typeface="Aptos" panose="02110004020202020204"/>
                <a:cs typeface="Arial"/>
              </a:rPr>
              <a:t>Whadjuk Elders are important people. </a:t>
            </a:r>
          </a:p>
          <a:p>
            <a:pPr>
              <a:spcBef>
                <a:spcPts val="300"/>
              </a:spcBef>
              <a:spcAft>
                <a:spcPts val="800"/>
              </a:spcAft>
              <a:defRPr/>
            </a:pPr>
            <a:r>
              <a:rPr lang="en-AU" sz="2400" dirty="0">
                <a:latin typeface="Aptos" panose="02110004020202020204"/>
                <a:cs typeface="Arial"/>
              </a:rPr>
              <a:t>They know how to look after this land and its stories.</a:t>
            </a:r>
          </a:p>
          <a:p>
            <a:pPr>
              <a:spcBef>
                <a:spcPts val="300"/>
              </a:spcBef>
              <a:spcAft>
                <a:spcPts val="800"/>
              </a:spcAft>
              <a:defRPr/>
            </a:pPr>
            <a:r>
              <a:rPr lang="en-AU" sz="2400" dirty="0">
                <a:latin typeface="Aptos" panose="02110004020202020204"/>
                <a:cs typeface="Arial"/>
              </a:rPr>
              <a:t>They have always looked after this special land.</a:t>
            </a:r>
            <a:endParaRPr lang="en-AU" sz="2400" dirty="0">
              <a:latin typeface="Aptos"/>
            </a:endParaRPr>
          </a:p>
          <a:p>
            <a:pPr>
              <a:spcBef>
                <a:spcPts val="300"/>
              </a:spcBef>
              <a:spcAft>
                <a:spcPts val="800"/>
              </a:spcAft>
              <a:defRPr/>
            </a:pPr>
            <a:endParaRPr lang="en-AU" sz="2400" dirty="0">
              <a:latin typeface="Aptos"/>
              <a:cs typeface="Arial"/>
            </a:endParaRPr>
          </a:p>
          <a:p>
            <a:pPr>
              <a:spcBef>
                <a:spcPts val="300"/>
              </a:spcBef>
              <a:spcAft>
                <a:spcPts val="800"/>
              </a:spcAft>
              <a:defRPr/>
            </a:pPr>
            <a:r>
              <a:rPr lang="en-AU" sz="2400" dirty="0">
                <a:latin typeface="Aptos"/>
                <a:cs typeface="Arial"/>
              </a:rPr>
              <a:t>Thank you Whadjuk people. </a:t>
            </a:r>
            <a:endParaRPr lang="en-AU" sz="2400">
              <a:latin typeface="Aptos"/>
            </a:endParaRPr>
          </a:p>
          <a:p>
            <a:pPr>
              <a:spcBef>
                <a:spcPts val="300"/>
              </a:spcBef>
              <a:spcAft>
                <a:spcPts val="800"/>
              </a:spcAft>
              <a:defRPr/>
            </a:pPr>
            <a:r>
              <a:rPr kumimoji="0" lang="en-AU" sz="2400" dirty="0">
                <a:latin typeface="Aptos"/>
                <a:cs typeface="Arial"/>
                <a:sym typeface="Arial"/>
              </a:rPr>
              <a:t>Thank you</a:t>
            </a:r>
            <a:r>
              <a:rPr lang="en-AU" sz="2400" dirty="0">
                <a:latin typeface="Aptos"/>
                <a:cs typeface="Arial"/>
                <a:sym typeface="Arial"/>
              </a:rPr>
              <a:t> </a:t>
            </a:r>
            <a:r>
              <a:rPr kumimoji="0" lang="en-AU" sz="2400" dirty="0">
                <a:latin typeface="Aptos"/>
                <a:cs typeface="Arial"/>
                <a:sym typeface="Arial"/>
              </a:rPr>
              <a:t>Whadjuk</a:t>
            </a:r>
            <a:r>
              <a:rPr lang="en-AU" sz="2400" dirty="0">
                <a:latin typeface="Aptos"/>
                <a:cs typeface="Arial"/>
                <a:sym typeface="Arial"/>
              </a:rPr>
              <a:t> </a:t>
            </a:r>
            <a:r>
              <a:rPr kumimoji="0" lang="en-AU" sz="2400" dirty="0">
                <a:latin typeface="Aptos"/>
                <a:cs typeface="Arial"/>
                <a:sym typeface="Arial"/>
              </a:rPr>
              <a:t>Elders </a:t>
            </a:r>
            <a:r>
              <a:rPr lang="en-AU" sz="2400" dirty="0">
                <a:latin typeface="Aptos"/>
                <a:cs typeface="Arial"/>
                <a:sym typeface="Arial"/>
              </a:rPr>
              <a:t>of long ago. </a:t>
            </a:r>
            <a:endParaRPr lang="en-AU" sz="2400" dirty="0">
              <a:latin typeface="Aptos"/>
              <a:cs typeface="Arial"/>
            </a:endParaRPr>
          </a:p>
          <a:p>
            <a:pPr>
              <a:spcBef>
                <a:spcPts val="300"/>
              </a:spcBef>
              <a:spcAft>
                <a:spcPts val="800"/>
              </a:spcAft>
              <a:defRPr/>
            </a:pPr>
            <a:r>
              <a:rPr lang="en-AU" sz="2400" dirty="0">
                <a:latin typeface="Aptos"/>
                <a:cs typeface="Arial"/>
                <a:sym typeface="Arial"/>
              </a:rPr>
              <a:t>Thank you Whadjuk Elders of today. </a:t>
            </a:r>
            <a:endParaRPr lang="en-AU" sz="2400" dirty="0">
              <a:latin typeface="Aptos"/>
              <a:cs typeface="Arial"/>
            </a:endParaRPr>
          </a:p>
        </p:txBody>
      </p:sp>
      <p:pic>
        <p:nvPicPr>
          <p:cNvPr id="3" name="Picture 2">
            <a:extLst>
              <a:ext uri="{FF2B5EF4-FFF2-40B4-BE49-F238E27FC236}">
                <a16:creationId xmlns:a16="http://schemas.microsoft.com/office/drawing/2014/main" id="{C2563800-94FA-890F-FCF3-4270005C78BB}"/>
              </a:ext>
            </a:extLst>
          </p:cNvPr>
          <p:cNvPicPr>
            <a:picLocks noChangeAspect="1"/>
          </p:cNvPicPr>
          <p:nvPr/>
        </p:nvPicPr>
        <p:blipFill>
          <a:blip r:embed="rId2"/>
          <a:stretch>
            <a:fillRect/>
          </a:stretch>
        </p:blipFill>
        <p:spPr>
          <a:xfrm>
            <a:off x="734338" y="2254072"/>
            <a:ext cx="3257273" cy="2347979"/>
          </a:xfrm>
          <a:prstGeom prst="rect">
            <a:avLst/>
          </a:prstGeom>
        </p:spPr>
      </p:pic>
      <p:pic>
        <p:nvPicPr>
          <p:cNvPr id="4" name="Picture 3">
            <a:extLst>
              <a:ext uri="{FF2B5EF4-FFF2-40B4-BE49-F238E27FC236}">
                <a16:creationId xmlns:a16="http://schemas.microsoft.com/office/drawing/2014/main" id="{8C403F77-8242-9BDE-71D3-11377DE4A644}"/>
              </a:ext>
            </a:extLst>
          </p:cNvPr>
          <p:cNvPicPr>
            <a:picLocks noChangeAspect="1"/>
          </p:cNvPicPr>
          <p:nvPr/>
        </p:nvPicPr>
        <p:blipFill>
          <a:blip r:embed="rId3"/>
          <a:srcRect l="-39" t="4871" r="39" b="6877"/>
          <a:stretch>
            <a:fillRect/>
          </a:stretch>
        </p:blipFill>
        <p:spPr>
          <a:xfrm>
            <a:off x="722242" y="111827"/>
            <a:ext cx="3273305" cy="1755898"/>
          </a:xfrm>
          <a:prstGeom prst="rect">
            <a:avLst/>
          </a:prstGeom>
        </p:spPr>
      </p:pic>
      <p:pic>
        <p:nvPicPr>
          <p:cNvPr id="5" name="Picture 4">
            <a:extLst>
              <a:ext uri="{FF2B5EF4-FFF2-40B4-BE49-F238E27FC236}">
                <a16:creationId xmlns:a16="http://schemas.microsoft.com/office/drawing/2014/main" id="{FA92EE43-A329-3040-DE81-22DA597D40DA}"/>
              </a:ext>
            </a:extLst>
          </p:cNvPr>
          <p:cNvPicPr>
            <a:picLocks noChangeAspect="1"/>
          </p:cNvPicPr>
          <p:nvPr/>
        </p:nvPicPr>
        <p:blipFill>
          <a:blip r:embed="rId4"/>
          <a:stretch>
            <a:fillRect/>
          </a:stretch>
        </p:blipFill>
        <p:spPr>
          <a:xfrm>
            <a:off x="1426801" y="4764888"/>
            <a:ext cx="1885771" cy="1954133"/>
          </a:xfrm>
          <a:prstGeom prst="rect">
            <a:avLst/>
          </a:prstGeom>
        </p:spPr>
      </p:pic>
      <p:pic>
        <p:nvPicPr>
          <p:cNvPr id="6" name="Picture 5">
            <a:extLst>
              <a:ext uri="{FF2B5EF4-FFF2-40B4-BE49-F238E27FC236}">
                <a16:creationId xmlns:a16="http://schemas.microsoft.com/office/drawing/2014/main" id="{2C27DF38-5052-8A36-2A0C-BEB5D39AF5A6}"/>
              </a:ext>
            </a:extLst>
          </p:cNvPr>
          <p:cNvPicPr>
            <a:picLocks noChangeAspect="1"/>
          </p:cNvPicPr>
          <p:nvPr/>
        </p:nvPicPr>
        <p:blipFill>
          <a:blip r:embed="rId5"/>
          <a:stretch>
            <a:fillRect/>
          </a:stretch>
        </p:blipFill>
        <p:spPr>
          <a:xfrm>
            <a:off x="10839102" y="5595673"/>
            <a:ext cx="828151" cy="774607"/>
          </a:xfrm>
          <a:prstGeom prst="rect">
            <a:avLst/>
          </a:prstGeom>
        </p:spPr>
      </p:pic>
    </p:spTree>
    <p:extLst>
      <p:ext uri="{BB962C8B-B14F-4D97-AF65-F5344CB8AC3E}">
        <p14:creationId xmlns:p14="http://schemas.microsoft.com/office/powerpoint/2010/main" val="923837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a:extLst>
              <a:ext uri="{FF2B5EF4-FFF2-40B4-BE49-F238E27FC236}">
                <a16:creationId xmlns:a16="http://schemas.microsoft.com/office/drawing/2014/main" id="{24BB089D-48A4-4550-B5E0-92030B7D2AE0}"/>
              </a:ext>
            </a:extLst>
          </p:cNvPr>
          <p:cNvSpPr txBox="1">
            <a:spLocks/>
          </p:cNvSpPr>
          <p:nvPr/>
        </p:nvSpPr>
        <p:spPr>
          <a:xfrm>
            <a:off x="3714354" y="1555909"/>
            <a:ext cx="7892290" cy="4801144"/>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dirty="0">
                <a:latin typeface="Calibri"/>
                <a:ea typeface="Calibri"/>
                <a:cs typeface="Calibri"/>
              </a:rPr>
              <a:t>Feeling close to other people</a:t>
            </a:r>
            <a:endParaRPr lang="en-US" dirty="0"/>
          </a:p>
          <a:p>
            <a:r>
              <a:rPr lang="en-US" sz="2800" dirty="0">
                <a:latin typeface="Calibri"/>
                <a:ea typeface="Calibri"/>
                <a:cs typeface="Calibri"/>
              </a:rPr>
              <a:t>Having friends who know us, see us, hear us</a:t>
            </a:r>
          </a:p>
          <a:p>
            <a:endParaRPr lang="en-US" sz="2800" dirty="0">
              <a:latin typeface="Calibri"/>
              <a:ea typeface="Calibri"/>
              <a:cs typeface="Calibri"/>
            </a:endParaRPr>
          </a:p>
          <a:p>
            <a:r>
              <a:rPr lang="en-US" sz="2800" dirty="0">
                <a:latin typeface="Calibri"/>
                <a:ea typeface="Calibri"/>
                <a:cs typeface="Calibri"/>
              </a:rPr>
              <a:t>Knowing there are people who like to be with us</a:t>
            </a:r>
          </a:p>
          <a:p>
            <a:r>
              <a:rPr lang="en-US" sz="2800" dirty="0">
                <a:latin typeface="Calibri"/>
                <a:ea typeface="Calibri"/>
                <a:cs typeface="Calibri"/>
              </a:rPr>
              <a:t>And we like to be with</a:t>
            </a:r>
          </a:p>
          <a:p>
            <a:endParaRPr lang="en-US" sz="2800" dirty="0">
              <a:latin typeface="Calibri" panose="020F0502020204030204" pitchFamily="34" charset="0"/>
              <a:ea typeface="Calibri" panose="020F0502020204030204" pitchFamily="34" charset="0"/>
              <a:cs typeface="Calibri" panose="020F0502020204030204" pitchFamily="34" charset="0"/>
            </a:endParaRPr>
          </a:p>
          <a:p>
            <a:r>
              <a:rPr lang="en-US" sz="2800" dirty="0">
                <a:latin typeface="Calibri"/>
                <a:ea typeface="Calibri"/>
                <a:cs typeface="Calibri"/>
              </a:rPr>
              <a:t>Feeling like we belong</a:t>
            </a:r>
          </a:p>
          <a:p>
            <a:endParaRPr lang="en-US" sz="2800" dirty="0">
              <a:latin typeface="Calibri" panose="020F0502020204030204" pitchFamily="34" charset="0"/>
              <a:ea typeface="Calibri" panose="020F0502020204030204" pitchFamily="34" charset="0"/>
              <a:cs typeface="Calibri" panose="020F0502020204030204" pitchFamily="34" charset="0"/>
            </a:endParaRPr>
          </a:p>
          <a:p>
            <a:r>
              <a:rPr lang="en-US" sz="2800" dirty="0">
                <a:latin typeface="Calibri"/>
                <a:ea typeface="Calibri"/>
                <a:cs typeface="Calibri"/>
              </a:rPr>
              <a:t>Seeing our friends, staying in touch, catching up</a:t>
            </a:r>
            <a:endParaRPr lang="en-US" sz="2800" dirty="0">
              <a:latin typeface="Calibri" panose="020F0502020204030204" pitchFamily="34" charset="0"/>
              <a:ea typeface="Calibri" panose="020F0502020204030204" pitchFamily="34" charset="0"/>
              <a:cs typeface="Calibri" panose="020F0502020204030204" pitchFamily="34" charset="0"/>
            </a:endParaRPr>
          </a:p>
          <a:p>
            <a:endParaRPr lang="en-US" sz="28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group of people sitting on a blanket&#10;&#10;Description automatically generated">
            <a:extLst>
              <a:ext uri="{FF2B5EF4-FFF2-40B4-BE49-F238E27FC236}">
                <a16:creationId xmlns:a16="http://schemas.microsoft.com/office/drawing/2014/main" id="{9AAFB9A9-8115-9982-FED6-7BBAA5FCC972}"/>
              </a:ext>
            </a:extLst>
          </p:cNvPr>
          <p:cNvPicPr>
            <a:picLocks noChangeAspect="1"/>
          </p:cNvPicPr>
          <p:nvPr/>
        </p:nvPicPr>
        <p:blipFill>
          <a:blip r:embed="rId3">
            <a:extLst>
              <a:ext uri="{28A0092B-C50C-407E-A947-70E740481C1C}">
                <a14:useLocalDpi xmlns:a14="http://schemas.microsoft.com/office/drawing/2010/main" val="0"/>
              </a:ext>
            </a:extLst>
          </a:blip>
          <a:srcRect t="13870" b="18481"/>
          <a:stretch/>
        </p:blipFill>
        <p:spPr>
          <a:xfrm>
            <a:off x="468665" y="5009194"/>
            <a:ext cx="2826089" cy="1848050"/>
          </a:xfrm>
          <a:prstGeom prst="rect">
            <a:avLst/>
          </a:prstGeom>
        </p:spPr>
      </p:pic>
      <p:pic>
        <p:nvPicPr>
          <p:cNvPr id="10" name="Picture 9" descr="A group of women posing for a photo&#10;&#10;Description automatically generated">
            <a:extLst>
              <a:ext uri="{FF2B5EF4-FFF2-40B4-BE49-F238E27FC236}">
                <a16:creationId xmlns:a16="http://schemas.microsoft.com/office/drawing/2014/main" id="{CD7C8531-DBB4-A622-C5AD-15AA9CF9CF2B}"/>
              </a:ext>
            </a:extLst>
          </p:cNvPr>
          <p:cNvPicPr>
            <a:picLocks noChangeAspect="1"/>
          </p:cNvPicPr>
          <p:nvPr/>
        </p:nvPicPr>
        <p:blipFill>
          <a:blip r:embed="rId4">
            <a:extLst>
              <a:ext uri="{28A0092B-C50C-407E-A947-70E740481C1C}">
                <a14:useLocalDpi xmlns:a14="http://schemas.microsoft.com/office/drawing/2010/main" val="0"/>
              </a:ext>
            </a:extLst>
          </a:blip>
          <a:srcRect t="16721" b="18813"/>
          <a:stretch/>
        </p:blipFill>
        <p:spPr>
          <a:xfrm>
            <a:off x="468665" y="3091017"/>
            <a:ext cx="2807351" cy="1820530"/>
          </a:xfrm>
          <a:prstGeom prst="rect">
            <a:avLst/>
          </a:prstGeom>
        </p:spPr>
      </p:pic>
      <p:pic>
        <p:nvPicPr>
          <p:cNvPr id="12" name="Picture 11" descr="A person in a wheelchair talking to another person&#10;&#10;Description automatically generated">
            <a:extLst>
              <a:ext uri="{FF2B5EF4-FFF2-40B4-BE49-F238E27FC236}">
                <a16:creationId xmlns:a16="http://schemas.microsoft.com/office/drawing/2014/main" id="{33FE5343-55D0-F36A-6ED4-BA2A736DE44E}"/>
              </a:ext>
            </a:extLst>
          </p:cNvPr>
          <p:cNvPicPr>
            <a:picLocks noChangeAspect="1"/>
          </p:cNvPicPr>
          <p:nvPr/>
        </p:nvPicPr>
        <p:blipFill>
          <a:blip r:embed="rId5">
            <a:extLst>
              <a:ext uri="{28A0092B-C50C-407E-A947-70E740481C1C}">
                <a14:useLocalDpi xmlns:a14="http://schemas.microsoft.com/office/drawing/2010/main" val="0"/>
              </a:ext>
            </a:extLst>
          </a:blip>
          <a:srcRect t="12020" b="12934"/>
          <a:stretch/>
        </p:blipFill>
        <p:spPr>
          <a:xfrm>
            <a:off x="468665" y="883547"/>
            <a:ext cx="2795269" cy="2097328"/>
          </a:xfrm>
          <a:prstGeom prst="rect">
            <a:avLst/>
          </a:prstGeom>
        </p:spPr>
      </p:pic>
      <p:sp>
        <p:nvSpPr>
          <p:cNvPr id="2" name="TextBox 1">
            <a:extLst>
              <a:ext uri="{FF2B5EF4-FFF2-40B4-BE49-F238E27FC236}">
                <a16:creationId xmlns:a16="http://schemas.microsoft.com/office/drawing/2014/main" id="{DF62FF63-49BA-37A8-A331-21B240EBF86C}"/>
              </a:ext>
            </a:extLst>
          </p:cNvPr>
          <p:cNvSpPr txBox="1"/>
          <p:nvPr/>
        </p:nvSpPr>
        <p:spPr>
          <a:xfrm>
            <a:off x="3711506" y="301483"/>
            <a:ext cx="69925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400" b="1" i="0" u="none" strike="noStrike" kern="1200" cap="none" spc="0" normalizeH="0" baseline="0" noProof="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rPr>
              <a:t>What does connected mean?</a:t>
            </a:r>
            <a:endParaRPr kumimoji="0" lang="en-AU" sz="44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2317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E2078-7845-01D8-AFAA-E91A67E2142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B5E6C33-A8F6-AB69-0AC2-4EBDC66ECA73}"/>
              </a:ext>
            </a:extLst>
          </p:cNvPr>
          <p:cNvPicPr>
            <a:picLocks noChangeAspect="1"/>
          </p:cNvPicPr>
          <p:nvPr/>
        </p:nvPicPr>
        <p:blipFill>
          <a:blip r:embed="rId3"/>
          <a:stretch>
            <a:fillRect/>
          </a:stretch>
        </p:blipFill>
        <p:spPr>
          <a:xfrm>
            <a:off x="3048880" y="1315313"/>
            <a:ext cx="4915449" cy="4915449"/>
          </a:xfrm>
          <a:prstGeom prst="rect">
            <a:avLst/>
          </a:prstGeom>
        </p:spPr>
      </p:pic>
      <p:pic>
        <p:nvPicPr>
          <p:cNvPr id="9" name="Picture 8" descr="A red circle with a black background&#10;&#10;Description automatically generated">
            <a:extLst>
              <a:ext uri="{FF2B5EF4-FFF2-40B4-BE49-F238E27FC236}">
                <a16:creationId xmlns:a16="http://schemas.microsoft.com/office/drawing/2014/main" id="{47FC792F-0952-498B-0820-53CAFEFD91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450" y="215697"/>
            <a:ext cx="6705786" cy="6677353"/>
          </a:xfrm>
          <a:prstGeom prst="rect">
            <a:avLst/>
          </a:prstGeom>
        </p:spPr>
      </p:pic>
      <p:sp>
        <p:nvSpPr>
          <p:cNvPr id="4" name="TextBox 3">
            <a:extLst>
              <a:ext uri="{FF2B5EF4-FFF2-40B4-BE49-F238E27FC236}">
                <a16:creationId xmlns:a16="http://schemas.microsoft.com/office/drawing/2014/main" id="{8B329566-7BED-1A48-F2D5-6CFCFFE869EF}"/>
              </a:ext>
            </a:extLst>
          </p:cNvPr>
          <p:cNvSpPr txBox="1"/>
          <p:nvPr/>
        </p:nvSpPr>
        <p:spPr>
          <a:xfrm>
            <a:off x="571500" y="213489"/>
            <a:ext cx="11424313" cy="646331"/>
          </a:xfrm>
          <a:prstGeom prst="rect">
            <a:avLst/>
          </a:prstGeom>
          <a:noFill/>
        </p:spPr>
        <p:txBody>
          <a:bodyPr wrap="square" lIns="91440" tIns="45720" rIns="91440" bIns="45720" rtlCol="0" anchor="t">
            <a:spAutoFit/>
          </a:bodyPr>
          <a:lstStyle/>
          <a:p>
            <a:r>
              <a:rPr lang="en-US" sz="3600" b="1" dirty="0">
                <a:solidFill>
                  <a:srgbClr val="036A8B"/>
                </a:solidFill>
                <a:latin typeface="Calibri"/>
                <a:ea typeface="Calibri"/>
                <a:cs typeface="Calibri"/>
              </a:rPr>
              <a:t>It is hard</a:t>
            </a:r>
            <a:r>
              <a:rPr kumimoji="0" lang="en-US" sz="3600" b="1" i="0" u="none" strike="noStrike" kern="1200" cap="none" spc="0" normalizeH="0" baseline="0" noProof="0" dirty="0">
                <a:ln>
                  <a:noFill/>
                </a:ln>
                <a:solidFill>
                  <a:srgbClr val="036A8B"/>
                </a:solidFill>
                <a:effectLst/>
                <a:uLnTx/>
                <a:uFillTx/>
                <a:latin typeface="Calibri"/>
                <a:ea typeface="Calibri"/>
                <a:cs typeface="Calibri"/>
              </a:rPr>
              <a:t> to </a:t>
            </a:r>
            <a:r>
              <a:rPr lang="en-US" sz="3600" b="1" dirty="0">
                <a:solidFill>
                  <a:srgbClr val="036A8B"/>
                </a:solidFill>
                <a:latin typeface="Calibri"/>
                <a:ea typeface="Calibri"/>
                <a:cs typeface="Calibri"/>
              </a:rPr>
              <a:t>leave school and not see your friends everyday </a:t>
            </a:r>
            <a:endParaRPr lang="en-AU" dirty="0">
              <a:solidFill>
                <a:srgbClr val="036A8B"/>
              </a:solidFill>
              <a:latin typeface="Calibri"/>
              <a:ea typeface="Calibri"/>
              <a:cs typeface="Calibri"/>
            </a:endParaRPr>
          </a:p>
        </p:txBody>
      </p:sp>
    </p:spTree>
    <p:extLst>
      <p:ext uri="{BB962C8B-B14F-4D97-AF65-F5344CB8AC3E}">
        <p14:creationId xmlns:p14="http://schemas.microsoft.com/office/powerpoint/2010/main" val="229413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70952-F7B8-28F1-3856-6E26C5685AE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286C4F9-0744-3DD6-6712-EAA37E0CD0BC}"/>
              </a:ext>
            </a:extLst>
          </p:cNvPr>
          <p:cNvSpPr txBox="1"/>
          <p:nvPr/>
        </p:nvSpPr>
        <p:spPr>
          <a:xfrm>
            <a:off x="4642205" y="2407050"/>
            <a:ext cx="7270561" cy="1454950"/>
          </a:xfrm>
          <a:prstGeom prst="rect">
            <a:avLst/>
          </a:prstGeom>
          <a:noFill/>
        </p:spPr>
        <p:txBody>
          <a:bodyPr wrap="square" lIns="91440" tIns="45720" rIns="91440" bIns="45720" rtlCol="0" anchor="t">
            <a:spAutoFit/>
          </a:bodyPr>
          <a:lstStyle/>
          <a:p>
            <a:pPr marL="457200" indent="-457200">
              <a:lnSpc>
                <a:spcPct val="107000"/>
              </a:lnSpc>
              <a:buFont typeface="Arial"/>
              <a:buChar char="•"/>
            </a:pPr>
            <a:r>
              <a:rPr lang="en-GB" sz="2800" dirty="0">
                <a:latin typeface="Calibri"/>
                <a:ea typeface="Calibri"/>
                <a:cs typeface="Calibri"/>
              </a:rPr>
              <a:t>How can we keep in contact</a:t>
            </a:r>
          </a:p>
          <a:p>
            <a:pPr marL="457200" indent="-457200">
              <a:lnSpc>
                <a:spcPct val="107000"/>
              </a:lnSpc>
              <a:buFont typeface="Arial"/>
              <a:buChar char="•"/>
            </a:pPr>
            <a:r>
              <a:rPr lang="en-GB" sz="2800" dirty="0">
                <a:latin typeface="Calibri"/>
                <a:ea typeface="Calibri"/>
                <a:cs typeface="Calibri"/>
              </a:rPr>
              <a:t>How can we keep connected</a:t>
            </a:r>
            <a:endParaRPr lang="en-GB" sz="2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pPr>
            <a:endParaRPr lang="en-GB" sz="28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D8EED-1F2F-DE39-7C15-1DA746458C54}"/>
              </a:ext>
            </a:extLst>
          </p:cNvPr>
          <p:cNvPicPr>
            <a:picLocks noChangeAspect="1"/>
          </p:cNvPicPr>
          <p:nvPr/>
        </p:nvPicPr>
        <p:blipFill>
          <a:blip r:embed="rId3"/>
          <a:srcRect t="15455" b="16182"/>
          <a:stretch/>
        </p:blipFill>
        <p:spPr>
          <a:xfrm>
            <a:off x="166056" y="1467749"/>
            <a:ext cx="4125907" cy="2834702"/>
          </a:xfrm>
          <a:prstGeom prst="rect">
            <a:avLst/>
          </a:prstGeom>
        </p:spPr>
      </p:pic>
      <p:sp>
        <p:nvSpPr>
          <p:cNvPr id="4" name="TextBox 3">
            <a:extLst>
              <a:ext uri="{FF2B5EF4-FFF2-40B4-BE49-F238E27FC236}">
                <a16:creationId xmlns:a16="http://schemas.microsoft.com/office/drawing/2014/main" id="{3085A8FC-9FD1-1CF0-F30E-A7D10FACAE48}"/>
              </a:ext>
            </a:extLst>
          </p:cNvPr>
          <p:cNvSpPr txBox="1"/>
          <p:nvPr/>
        </p:nvSpPr>
        <p:spPr>
          <a:xfrm>
            <a:off x="2085684" y="319156"/>
            <a:ext cx="8020632" cy="707886"/>
          </a:xfrm>
          <a:prstGeom prst="rect">
            <a:avLst/>
          </a:prstGeom>
          <a:noFill/>
        </p:spPr>
        <p:txBody>
          <a:bodyPr wrap="square" lIns="91440" tIns="45720" rIns="91440" bIns="45720" rtlCol="0" anchor="t">
            <a:spAutoFit/>
          </a:bodyPr>
          <a:lstStyle/>
          <a:p>
            <a:r>
              <a:rPr lang="en-AU" sz="4000" b="1" dirty="0">
                <a:solidFill>
                  <a:srgbClr val="036A8B"/>
                </a:solidFill>
                <a:latin typeface="Calibri"/>
                <a:ea typeface="Calibri"/>
                <a:cs typeface="Calibri"/>
              </a:rPr>
              <a:t>How can we keep our school friends? </a:t>
            </a:r>
          </a:p>
        </p:txBody>
      </p:sp>
    </p:spTree>
    <p:extLst>
      <p:ext uri="{BB962C8B-B14F-4D97-AF65-F5344CB8AC3E}">
        <p14:creationId xmlns:p14="http://schemas.microsoft.com/office/powerpoint/2010/main" val="1271139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19D047-1AD1-AF2D-6EED-F88AF5C0E3D3}"/>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uple of smartphones with a video call&#10;&#10;Description automatically generated">
            <a:extLst>
              <a:ext uri="{FF2B5EF4-FFF2-40B4-BE49-F238E27FC236}">
                <a16:creationId xmlns:a16="http://schemas.microsoft.com/office/drawing/2014/main" id="{804C49EF-D2D0-989D-65F0-A9895B62D544}"/>
              </a:ext>
            </a:extLst>
          </p:cNvPr>
          <p:cNvPicPr>
            <a:picLocks noChangeAspect="1"/>
          </p:cNvPicPr>
          <p:nvPr/>
        </p:nvPicPr>
        <p:blipFill rotWithShape="1">
          <a:blip r:embed="rId3"/>
          <a:srcRect l="3844" r="3841" b="-4"/>
          <a:stretch>
            <a:fillRect/>
          </a:stretch>
        </p:blipFill>
        <p:spPr>
          <a:xfrm>
            <a:off x="233844" y="-2"/>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4" name="Picture 3">
            <a:extLst>
              <a:ext uri="{FF2B5EF4-FFF2-40B4-BE49-F238E27FC236}">
                <a16:creationId xmlns:a16="http://schemas.microsoft.com/office/drawing/2014/main" id="{C2DDC879-E5C6-2024-D595-E06DAB275B6D}"/>
              </a:ext>
            </a:extLst>
          </p:cNvPr>
          <p:cNvPicPr>
            <a:picLocks noChangeAspect="1"/>
          </p:cNvPicPr>
          <p:nvPr/>
        </p:nvPicPr>
        <p:blipFill>
          <a:blip r:embed="rId4"/>
          <a:srcRect r="10072" b="-5"/>
          <a:stretch>
            <a:fillRect/>
          </a:stretch>
        </p:blipFill>
        <p:spPr>
          <a:xfrm>
            <a:off x="4312322" y="171447"/>
            <a:ext cx="3564307" cy="39636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6" name="Picture 5" descr="A group of cell phones with a social media app&#10;&#10;AI-generated content may be incorrect.">
            <a:extLst>
              <a:ext uri="{FF2B5EF4-FFF2-40B4-BE49-F238E27FC236}">
                <a16:creationId xmlns:a16="http://schemas.microsoft.com/office/drawing/2014/main" id="{B797D9DC-74BC-D934-F5CF-944AAE9D48F8}"/>
              </a:ext>
            </a:extLst>
          </p:cNvPr>
          <p:cNvPicPr>
            <a:picLocks noChangeAspect="1"/>
          </p:cNvPicPr>
          <p:nvPr/>
        </p:nvPicPr>
        <p:blipFill>
          <a:blip r:embed="rId5"/>
          <a:srcRect l="6619" r="565" b="-4"/>
          <a:stretch>
            <a:fillRect/>
          </a:stretch>
        </p:blipFill>
        <p:spPr>
          <a:xfrm>
            <a:off x="8194953" y="342900"/>
            <a:ext cx="3678793" cy="3963692"/>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7B2B075-1F1A-A365-F1DE-B3FA57C9DEF0}"/>
              </a:ext>
            </a:extLst>
          </p:cNvPr>
          <p:cNvSpPr txBox="1"/>
          <p:nvPr/>
        </p:nvSpPr>
        <p:spPr>
          <a:xfrm>
            <a:off x="4379603" y="4681826"/>
            <a:ext cx="7630700" cy="1629489"/>
          </a:xfrm>
          <a:prstGeom prst="rect">
            <a:avLst/>
          </a:prstGeom>
        </p:spPr>
        <p:txBody>
          <a:bodyPr vert="horz" lIns="91440" tIns="45720" rIns="91440" bIns="45720" rtlCol="0" anchor="ctr">
            <a:noAutofit/>
          </a:bodyPr>
          <a:lstStyle/>
          <a:p>
            <a:pPr marL="457200" lvl="0" indent="-228600">
              <a:lnSpc>
                <a:spcPct val="90000"/>
              </a:lnSpc>
              <a:spcAft>
                <a:spcPts val="600"/>
              </a:spcAft>
              <a:buFont typeface="Arial" panose="020B0604020202020204" pitchFamily="34" charset="0"/>
              <a:buChar char="•"/>
            </a:pPr>
            <a:r>
              <a:rPr lang="en-US" sz="2800" dirty="0"/>
              <a:t>Keep in contact over the phone or in person</a:t>
            </a:r>
          </a:p>
          <a:p>
            <a:pPr marL="457200" lvl="0" indent="-228600">
              <a:lnSpc>
                <a:spcPct val="90000"/>
              </a:lnSpc>
              <a:spcAft>
                <a:spcPts val="600"/>
              </a:spcAft>
              <a:buFont typeface="Arial" panose="020B0604020202020204" pitchFamily="34" charset="0"/>
              <a:buChar char="•"/>
            </a:pPr>
            <a:r>
              <a:rPr lang="en-US" sz="2800" dirty="0"/>
              <a:t>Message each other</a:t>
            </a:r>
          </a:p>
          <a:p>
            <a:pPr marL="457200" lvl="0" indent="-228600">
              <a:lnSpc>
                <a:spcPct val="90000"/>
              </a:lnSpc>
              <a:spcAft>
                <a:spcPts val="600"/>
              </a:spcAft>
              <a:buFont typeface="Arial" panose="020B0604020202020204" pitchFamily="34" charset="0"/>
              <a:buChar char="•"/>
            </a:pPr>
            <a:r>
              <a:rPr lang="en-US" sz="2800" dirty="0"/>
              <a:t>Facetime</a:t>
            </a:r>
          </a:p>
          <a:p>
            <a:pPr marL="457200" lvl="0" indent="-228600">
              <a:lnSpc>
                <a:spcPct val="90000"/>
              </a:lnSpc>
              <a:spcAft>
                <a:spcPts val="600"/>
              </a:spcAft>
              <a:buFont typeface="Arial" panose="020B0604020202020204" pitchFamily="34" charset="0"/>
              <a:buChar char="•"/>
            </a:pPr>
            <a:r>
              <a:rPr lang="en-US" sz="2800" dirty="0"/>
              <a:t>Social media</a:t>
            </a:r>
          </a:p>
        </p:txBody>
      </p:sp>
    </p:spTree>
    <p:extLst>
      <p:ext uri="{BB962C8B-B14F-4D97-AF65-F5344CB8AC3E}">
        <p14:creationId xmlns:p14="http://schemas.microsoft.com/office/powerpoint/2010/main" val="370498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76F41-A81D-AC4C-647F-EC533D0A7EF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D3F4DF91-FCD2-7892-2704-73C8CD628056}"/>
              </a:ext>
            </a:extLst>
          </p:cNvPr>
          <p:cNvSpPr txBox="1"/>
          <p:nvPr/>
        </p:nvSpPr>
        <p:spPr>
          <a:xfrm>
            <a:off x="5612781" y="1659146"/>
            <a:ext cx="6137723" cy="353943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3200" dirty="0">
                <a:latin typeface="Calibri"/>
                <a:ea typeface="Calibri"/>
                <a:cs typeface="Calibri"/>
              </a:rPr>
              <a:t>There are lots of ways to stay in contact with our friends. </a:t>
            </a:r>
          </a:p>
          <a:p>
            <a:pPr marL="457200" indent="-457200">
              <a:buFont typeface="Arial" panose="020B0604020202020204" pitchFamily="34" charset="0"/>
              <a:buChar char="•"/>
            </a:pPr>
            <a:endParaRPr lang="en-GB" sz="3200" dirty="0">
              <a:latin typeface="Calibri"/>
              <a:ea typeface="Calibri"/>
              <a:cs typeface="Calibri"/>
            </a:endParaRPr>
          </a:p>
          <a:p>
            <a:pPr marL="457200" indent="-457200">
              <a:buFont typeface="Arial" panose="020B0604020202020204" pitchFamily="34" charset="0"/>
              <a:buChar char="•"/>
            </a:pPr>
            <a:r>
              <a:rPr lang="en-GB" sz="3200" dirty="0">
                <a:latin typeface="Calibri"/>
                <a:ea typeface="Calibri"/>
                <a:cs typeface="Calibri"/>
              </a:rPr>
              <a:t>Have you got a way to say:</a:t>
            </a:r>
          </a:p>
          <a:p>
            <a:pPr marL="457200" indent="-457200">
              <a:buFont typeface="Arial" panose="020B0604020202020204" pitchFamily="34" charset="0"/>
              <a:buChar char="•"/>
            </a:pPr>
            <a:endParaRPr lang="en-GB" sz="3200" dirty="0">
              <a:latin typeface="Calibri"/>
              <a:ea typeface="Calibri"/>
              <a:cs typeface="Calibri"/>
            </a:endParaRPr>
          </a:p>
          <a:p>
            <a:r>
              <a:rPr lang="en-GB" sz="3200" dirty="0">
                <a:latin typeface="Calibri"/>
                <a:ea typeface="Calibri"/>
                <a:cs typeface="Calibri"/>
              </a:rPr>
              <a:t>"I want to stay friends after school, can we share our contacts?</a:t>
            </a:r>
            <a:endParaRPr lang="en-GB" sz="3200" dirty="0">
              <a:latin typeface="Calibri" panose="020F0502020204030204" pitchFamily="34" charset="0"/>
              <a:ea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96CCDF26-4133-6BBF-F9F4-44A2FA140DD6}"/>
              </a:ext>
            </a:extLst>
          </p:cNvPr>
          <p:cNvSpPr txBox="1">
            <a:spLocks/>
          </p:cNvSpPr>
          <p:nvPr/>
        </p:nvSpPr>
        <p:spPr>
          <a:xfrm>
            <a:off x="5375276" y="3185908"/>
            <a:ext cx="4886981" cy="990549"/>
          </a:xfrm>
          <a:prstGeom prst="rect">
            <a:avLst/>
          </a:prstGeom>
        </p:spPr>
        <p:txBody>
          <a:bodyPr vert="horz" lIns="68580" tIns="34290" rIns="68580" bIns="3429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C2DC9CE-7B06-3C06-A76D-E317FF57019F}"/>
              </a:ext>
            </a:extLst>
          </p:cNvPr>
          <p:cNvPicPr>
            <a:picLocks noChangeAspect="1"/>
          </p:cNvPicPr>
          <p:nvPr/>
        </p:nvPicPr>
        <p:blipFill>
          <a:blip r:embed="rId3"/>
          <a:srcRect t="4271" b="6728"/>
          <a:stretch/>
        </p:blipFill>
        <p:spPr>
          <a:xfrm>
            <a:off x="3036433" y="4866873"/>
            <a:ext cx="1548571" cy="1378258"/>
          </a:xfrm>
          <a:prstGeom prst="rect">
            <a:avLst/>
          </a:prstGeom>
        </p:spPr>
      </p:pic>
      <p:pic>
        <p:nvPicPr>
          <p:cNvPr id="4" name="Picture 3">
            <a:extLst>
              <a:ext uri="{FF2B5EF4-FFF2-40B4-BE49-F238E27FC236}">
                <a16:creationId xmlns:a16="http://schemas.microsoft.com/office/drawing/2014/main" id="{D79F8750-C5DA-BCBD-7609-545B9AF40C04}"/>
              </a:ext>
            </a:extLst>
          </p:cNvPr>
          <p:cNvPicPr>
            <a:picLocks noChangeAspect="1"/>
          </p:cNvPicPr>
          <p:nvPr/>
        </p:nvPicPr>
        <p:blipFill>
          <a:blip r:embed="rId4"/>
          <a:srcRect t="16182" b="16364"/>
          <a:stretch/>
        </p:blipFill>
        <p:spPr>
          <a:xfrm>
            <a:off x="2894919" y="3337528"/>
            <a:ext cx="1800529" cy="1214539"/>
          </a:xfrm>
          <a:prstGeom prst="rect">
            <a:avLst/>
          </a:prstGeom>
        </p:spPr>
      </p:pic>
      <p:pic>
        <p:nvPicPr>
          <p:cNvPr id="7" name="Picture 6">
            <a:extLst>
              <a:ext uri="{FF2B5EF4-FFF2-40B4-BE49-F238E27FC236}">
                <a16:creationId xmlns:a16="http://schemas.microsoft.com/office/drawing/2014/main" id="{8339B1E9-AF33-4D35-3F75-AF3DF12889F6}"/>
              </a:ext>
            </a:extLst>
          </p:cNvPr>
          <p:cNvPicPr>
            <a:picLocks noChangeAspect="1"/>
          </p:cNvPicPr>
          <p:nvPr/>
        </p:nvPicPr>
        <p:blipFill>
          <a:blip r:embed="rId5"/>
          <a:stretch>
            <a:fillRect/>
          </a:stretch>
        </p:blipFill>
        <p:spPr>
          <a:xfrm>
            <a:off x="2811808" y="1301998"/>
            <a:ext cx="1631682" cy="1631682"/>
          </a:xfrm>
          <a:prstGeom prst="rect">
            <a:avLst/>
          </a:prstGeom>
        </p:spPr>
      </p:pic>
      <p:sp>
        <p:nvSpPr>
          <p:cNvPr id="2" name="TextBox 1">
            <a:extLst>
              <a:ext uri="{FF2B5EF4-FFF2-40B4-BE49-F238E27FC236}">
                <a16:creationId xmlns:a16="http://schemas.microsoft.com/office/drawing/2014/main" id="{9A894A1C-2A90-31C6-0955-CF2A9A51ADF6}"/>
              </a:ext>
            </a:extLst>
          </p:cNvPr>
          <p:cNvSpPr txBox="1"/>
          <p:nvPr/>
        </p:nvSpPr>
        <p:spPr>
          <a:xfrm>
            <a:off x="1446980" y="246649"/>
            <a:ext cx="9298040" cy="707886"/>
          </a:xfrm>
          <a:prstGeom prst="rect">
            <a:avLst/>
          </a:prstGeom>
          <a:noFill/>
        </p:spPr>
        <p:txBody>
          <a:bodyPr wrap="square" rtlCol="0">
            <a:spAutoFit/>
          </a:bodyPr>
          <a:lstStyle/>
          <a:p>
            <a:r>
              <a:rPr kumimoji="0" lang="en-US" sz="40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rPr>
              <a:t>Staying connected with friends from school</a:t>
            </a:r>
          </a:p>
        </p:txBody>
      </p:sp>
    </p:spTree>
    <p:extLst>
      <p:ext uri="{BB962C8B-B14F-4D97-AF65-F5344CB8AC3E}">
        <p14:creationId xmlns:p14="http://schemas.microsoft.com/office/powerpoint/2010/main" val="232498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7391D-48A7-F72A-4A30-2B1B5100302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88F17F7-7E12-626C-9750-8793183C46E7}"/>
              </a:ext>
            </a:extLst>
          </p:cNvPr>
          <p:cNvSpPr txBox="1"/>
          <p:nvPr/>
        </p:nvSpPr>
        <p:spPr>
          <a:xfrm>
            <a:off x="424868" y="192156"/>
            <a:ext cx="11581099" cy="707886"/>
          </a:xfrm>
          <a:prstGeom prst="rect">
            <a:avLst/>
          </a:prstGeom>
          <a:noFill/>
        </p:spPr>
        <p:txBody>
          <a:bodyPr wrap="square" lIns="91440" tIns="45720" rIns="91440" bIns="45720" rtlCol="0" anchor="t">
            <a:spAutoFit/>
          </a:bodyPr>
          <a:lstStyle/>
          <a:p>
            <a:r>
              <a:rPr lang="en-AU" sz="4000" b="1" dirty="0">
                <a:solidFill>
                  <a:srgbClr val="036A8B"/>
                </a:solidFill>
                <a:latin typeface="Calibri"/>
                <a:ea typeface="Calibri"/>
                <a:cs typeface="Calibri"/>
              </a:rPr>
              <a:t>My Friends Contacts</a:t>
            </a:r>
            <a:endParaRPr lang="en-US" dirty="0"/>
          </a:p>
        </p:txBody>
      </p:sp>
      <p:graphicFrame>
        <p:nvGraphicFramePr>
          <p:cNvPr id="2" name="Table 1">
            <a:extLst>
              <a:ext uri="{FF2B5EF4-FFF2-40B4-BE49-F238E27FC236}">
                <a16:creationId xmlns:a16="http://schemas.microsoft.com/office/drawing/2014/main" id="{C99EA451-BF90-92AC-7E5F-996C03EDE50A}"/>
              </a:ext>
            </a:extLst>
          </p:cNvPr>
          <p:cNvGraphicFramePr>
            <a:graphicFrameLocks noGrp="1"/>
          </p:cNvGraphicFramePr>
          <p:nvPr>
            <p:extLst>
              <p:ext uri="{D42A27DB-BD31-4B8C-83A1-F6EECF244321}">
                <p14:modId xmlns:p14="http://schemas.microsoft.com/office/powerpoint/2010/main" val="1875332847"/>
              </p:ext>
            </p:extLst>
          </p:nvPr>
        </p:nvGraphicFramePr>
        <p:xfrm>
          <a:off x="425128" y="1279659"/>
          <a:ext cx="10866042" cy="4450926"/>
        </p:xfrm>
        <a:graphic>
          <a:graphicData uri="http://schemas.openxmlformats.org/drawingml/2006/table">
            <a:tbl>
              <a:tblPr firstRow="1" bandRow="1">
                <a:tableStyleId>{5C22544A-7EE6-4342-B048-85BDC9FD1C3A}</a:tableStyleId>
              </a:tblPr>
              <a:tblGrid>
                <a:gridCol w="1202611">
                  <a:extLst>
                    <a:ext uri="{9D8B030D-6E8A-4147-A177-3AD203B41FA5}">
                      <a16:colId xmlns:a16="http://schemas.microsoft.com/office/drawing/2014/main" val="452162989"/>
                    </a:ext>
                  </a:extLst>
                </a:gridCol>
                <a:gridCol w="1003609">
                  <a:extLst>
                    <a:ext uri="{9D8B030D-6E8A-4147-A177-3AD203B41FA5}">
                      <a16:colId xmlns:a16="http://schemas.microsoft.com/office/drawing/2014/main" val="3829167902"/>
                    </a:ext>
                  </a:extLst>
                </a:gridCol>
                <a:gridCol w="1245217">
                  <a:extLst>
                    <a:ext uri="{9D8B030D-6E8A-4147-A177-3AD203B41FA5}">
                      <a16:colId xmlns:a16="http://schemas.microsoft.com/office/drawing/2014/main" val="2870244225"/>
                    </a:ext>
                  </a:extLst>
                </a:gridCol>
                <a:gridCol w="1244269">
                  <a:extLst>
                    <a:ext uri="{9D8B030D-6E8A-4147-A177-3AD203B41FA5}">
                      <a16:colId xmlns:a16="http://schemas.microsoft.com/office/drawing/2014/main" val="3796171259"/>
                    </a:ext>
                  </a:extLst>
                </a:gridCol>
                <a:gridCol w="1300975">
                  <a:extLst>
                    <a:ext uri="{9D8B030D-6E8A-4147-A177-3AD203B41FA5}">
                      <a16:colId xmlns:a16="http://schemas.microsoft.com/office/drawing/2014/main" val="4147679113"/>
                    </a:ext>
                  </a:extLst>
                </a:gridCol>
                <a:gridCol w="1245217">
                  <a:extLst>
                    <a:ext uri="{9D8B030D-6E8A-4147-A177-3AD203B41FA5}">
                      <a16:colId xmlns:a16="http://schemas.microsoft.com/office/drawing/2014/main" val="3264212075"/>
                    </a:ext>
                  </a:extLst>
                </a:gridCol>
                <a:gridCol w="1189463">
                  <a:extLst>
                    <a:ext uri="{9D8B030D-6E8A-4147-A177-3AD203B41FA5}">
                      <a16:colId xmlns:a16="http://schemas.microsoft.com/office/drawing/2014/main" val="1390897501"/>
                    </a:ext>
                  </a:extLst>
                </a:gridCol>
                <a:gridCol w="1319561">
                  <a:extLst>
                    <a:ext uri="{9D8B030D-6E8A-4147-A177-3AD203B41FA5}">
                      <a16:colId xmlns:a16="http://schemas.microsoft.com/office/drawing/2014/main" val="4267441398"/>
                    </a:ext>
                  </a:extLst>
                </a:gridCol>
                <a:gridCol w="1115120">
                  <a:extLst>
                    <a:ext uri="{9D8B030D-6E8A-4147-A177-3AD203B41FA5}">
                      <a16:colId xmlns:a16="http://schemas.microsoft.com/office/drawing/2014/main" val="3448043891"/>
                    </a:ext>
                  </a:extLst>
                </a:gridCol>
              </a:tblGrid>
              <a:tr h="371707">
                <a:tc>
                  <a:txBody>
                    <a:bodyPr/>
                    <a:lstStyle/>
                    <a:p>
                      <a:pPr lvl="0">
                        <a:buNone/>
                      </a:pPr>
                      <a:r>
                        <a:rPr lang="en-US" dirty="0"/>
                        <a:t>Name</a:t>
                      </a:r>
                    </a:p>
                  </a:txBody>
                  <a:tcPr/>
                </a:tc>
                <a:tc>
                  <a:txBody>
                    <a:bodyPr/>
                    <a:lstStyle/>
                    <a:p>
                      <a:pPr lvl="0">
                        <a:buNone/>
                      </a:pPr>
                      <a:r>
                        <a:rPr lang="en-US" dirty="0"/>
                        <a:t>TikTok</a:t>
                      </a:r>
                    </a:p>
                  </a:txBody>
                  <a:tcPr/>
                </a:tc>
                <a:tc>
                  <a:txBody>
                    <a:bodyPr/>
                    <a:lstStyle/>
                    <a:p>
                      <a:r>
                        <a:rPr lang="en-US" dirty="0"/>
                        <a:t>Facebook</a:t>
                      </a:r>
                    </a:p>
                  </a:txBody>
                  <a:tcPr/>
                </a:tc>
                <a:tc>
                  <a:txBody>
                    <a:bodyPr/>
                    <a:lstStyle/>
                    <a:p>
                      <a:r>
                        <a:rPr lang="en-US" dirty="0"/>
                        <a:t>Instagram</a:t>
                      </a:r>
                    </a:p>
                  </a:txBody>
                  <a:tcPr/>
                </a:tc>
                <a:tc>
                  <a:txBody>
                    <a:bodyPr/>
                    <a:lstStyle/>
                    <a:p>
                      <a:pPr lvl="0">
                        <a:buNone/>
                      </a:pPr>
                      <a:r>
                        <a:rPr lang="en-US" dirty="0" err="1"/>
                        <a:t>SnapChat</a:t>
                      </a:r>
                    </a:p>
                  </a:txBody>
                  <a:tcPr/>
                </a:tc>
                <a:tc>
                  <a:txBody>
                    <a:bodyPr/>
                    <a:lstStyle/>
                    <a:p>
                      <a:pPr lvl="0">
                        <a:buNone/>
                      </a:pPr>
                      <a:r>
                        <a:rPr lang="en-US" dirty="0"/>
                        <a:t>Messages</a:t>
                      </a:r>
                    </a:p>
                  </a:txBody>
                  <a:tcPr/>
                </a:tc>
                <a:tc>
                  <a:txBody>
                    <a:bodyPr/>
                    <a:lstStyle/>
                    <a:p>
                      <a:pPr lvl="0">
                        <a:buNone/>
                      </a:pPr>
                      <a:r>
                        <a:rPr lang="en-US" dirty="0"/>
                        <a:t>Facetime</a:t>
                      </a:r>
                    </a:p>
                  </a:txBody>
                  <a:tcPr/>
                </a:tc>
                <a:tc>
                  <a:txBody>
                    <a:bodyPr/>
                    <a:lstStyle/>
                    <a:p>
                      <a:pPr lvl="0">
                        <a:buNone/>
                      </a:pPr>
                      <a:r>
                        <a:rPr lang="en-US" dirty="0"/>
                        <a:t>WhatsApp</a:t>
                      </a:r>
                    </a:p>
                  </a:txBody>
                  <a:tcPr/>
                </a:tc>
                <a:tc>
                  <a:txBody>
                    <a:bodyPr/>
                    <a:lstStyle/>
                    <a:p>
                      <a:pPr lvl="0">
                        <a:buNone/>
                      </a:pPr>
                      <a:r>
                        <a:rPr lang="en-US" dirty="0"/>
                        <a:t>Zoom</a:t>
                      </a:r>
                    </a:p>
                  </a:txBody>
                  <a:tcPr/>
                </a:tc>
                <a:extLst>
                  <a:ext uri="{0D108BD9-81ED-4DB2-BD59-A6C34878D82A}">
                    <a16:rowId xmlns:a16="http://schemas.microsoft.com/office/drawing/2014/main" val="2509073659"/>
                  </a:ext>
                </a:extLst>
              </a:tr>
              <a:tr h="370839">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142780426"/>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386131183"/>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759287120"/>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935046558"/>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3602231922"/>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3614382467"/>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293575390"/>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997063782"/>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3053003661"/>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2785608476"/>
                  </a:ext>
                </a:extLst>
              </a:tr>
              <a:tr h="370838">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tc>
                  <a:txBody>
                    <a:bodyPr/>
                    <a:lstStyle/>
                    <a:p>
                      <a:pPr lvl="0">
                        <a:buNone/>
                      </a:pPr>
                      <a:endParaRPr lang="en-US" dirty="0"/>
                    </a:p>
                  </a:txBody>
                  <a:tcPr/>
                </a:tc>
                <a:extLst>
                  <a:ext uri="{0D108BD9-81ED-4DB2-BD59-A6C34878D82A}">
                    <a16:rowId xmlns:a16="http://schemas.microsoft.com/office/drawing/2014/main" val="1757249192"/>
                  </a:ext>
                </a:extLst>
              </a:tr>
            </a:tbl>
          </a:graphicData>
        </a:graphic>
      </p:graphicFrame>
    </p:spTree>
    <p:extLst>
      <p:ext uri="{BB962C8B-B14F-4D97-AF65-F5344CB8AC3E}">
        <p14:creationId xmlns:p14="http://schemas.microsoft.com/office/powerpoint/2010/main" val="2265535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2D42A4-382B-DDA0-BD45-1DE32DC323EF}"/>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ncil on a calendar&#10;&#10;AI-generated content may be incorrect.">
            <a:extLst>
              <a:ext uri="{FF2B5EF4-FFF2-40B4-BE49-F238E27FC236}">
                <a16:creationId xmlns:a16="http://schemas.microsoft.com/office/drawing/2014/main" id="{0BF9634A-24D2-38C4-9D2E-A710880AA22E}"/>
              </a:ext>
            </a:extLst>
          </p:cNvPr>
          <p:cNvPicPr>
            <a:picLocks noChangeAspect="1"/>
          </p:cNvPicPr>
          <p:nvPr/>
        </p:nvPicPr>
        <p:blipFill>
          <a:blip r:embed="rId3"/>
          <a:srcRect r="5882"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DF7E91F-CA9F-06B2-3EB1-685B6B2A1120}"/>
              </a:ext>
            </a:extLst>
          </p:cNvPr>
          <p:cNvSpPr txBox="1"/>
          <p:nvPr/>
        </p:nvSpPr>
        <p:spPr>
          <a:xfrm>
            <a:off x="7322085" y="743447"/>
            <a:ext cx="4616642"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4800" b="1">
                <a:latin typeface="+mj-lt"/>
                <a:ea typeface="+mj-ea"/>
                <a:cs typeface="+mj-cs"/>
              </a:rPr>
              <a:t>It takes planning to stay connected after school</a:t>
            </a:r>
            <a:endParaRPr lang="en-US" sz="4800">
              <a:latin typeface="+mj-lt"/>
              <a:ea typeface="+mj-ea"/>
              <a:cs typeface="+mj-cs"/>
            </a:endParaRPr>
          </a:p>
        </p:txBody>
      </p:sp>
    </p:spTree>
    <p:extLst>
      <p:ext uri="{BB962C8B-B14F-4D97-AF65-F5344CB8AC3E}">
        <p14:creationId xmlns:p14="http://schemas.microsoft.com/office/powerpoint/2010/main" val="41932735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AA82E9-2258-EBC0-4C60-C004D34D8999}"/>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locks on a wall&#10;&#10;AI-generated content may be incorrect.">
            <a:extLst>
              <a:ext uri="{FF2B5EF4-FFF2-40B4-BE49-F238E27FC236}">
                <a16:creationId xmlns:a16="http://schemas.microsoft.com/office/drawing/2014/main" id="{F90C21E1-C43D-78B7-0C4D-366F4CED2937}"/>
              </a:ext>
            </a:extLst>
          </p:cNvPr>
          <p:cNvPicPr>
            <a:picLocks noChangeAspect="1"/>
          </p:cNvPicPr>
          <p:nvPr/>
        </p:nvPicPr>
        <p:blipFill>
          <a:blip r:embed="rId3"/>
          <a:srcRect/>
          <a:stretch>
            <a:fillRect/>
          </a:stretch>
        </p:blipFill>
        <p:spPr>
          <a:xfrm>
            <a:off x="20" y="10"/>
            <a:ext cx="12191980" cy="6857990"/>
          </a:xfrm>
          <a:prstGeom prst="rect">
            <a:avLst/>
          </a:prstGeom>
        </p:spPr>
      </p:pic>
      <p:sp>
        <p:nvSpPr>
          <p:cNvPr id="18"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 name="TextBox 3">
            <a:extLst>
              <a:ext uri="{FF2B5EF4-FFF2-40B4-BE49-F238E27FC236}">
                <a16:creationId xmlns:a16="http://schemas.microsoft.com/office/drawing/2014/main" id="{770E80BA-D07F-7A29-855E-E0CD0839EAEF}"/>
              </a:ext>
            </a:extLst>
          </p:cNvPr>
          <p:cNvSpPr txBox="1"/>
          <p:nvPr/>
        </p:nvSpPr>
        <p:spPr>
          <a:xfrm>
            <a:off x="3323949" y="2285037"/>
            <a:ext cx="5541054" cy="165537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400" b="1" dirty="0">
                <a:latin typeface="+mj-lt"/>
                <a:ea typeface="+mj-ea"/>
                <a:cs typeface="+mj-cs"/>
              </a:rPr>
              <a:t>And planning takes time...</a:t>
            </a:r>
            <a:endParaRPr lang="en-US" sz="4400" dirty="0">
              <a:latin typeface="+mj-lt"/>
              <a:ea typeface="+mj-ea"/>
              <a:cs typeface="+mj-cs"/>
            </a:endParaRPr>
          </a:p>
        </p:txBody>
      </p:sp>
    </p:spTree>
    <p:extLst>
      <p:ext uri="{BB962C8B-B14F-4D97-AF65-F5344CB8AC3E}">
        <p14:creationId xmlns:p14="http://schemas.microsoft.com/office/powerpoint/2010/main" val="559945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0385A0-5405-ABDB-C129-D0CCB0C02BC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0C2BF1E-F897-EEAF-9C52-50D2127CB0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ncil on a calendar&#10;&#10;AI-generated content may be incorrect.">
            <a:extLst>
              <a:ext uri="{FF2B5EF4-FFF2-40B4-BE49-F238E27FC236}">
                <a16:creationId xmlns:a16="http://schemas.microsoft.com/office/drawing/2014/main" id="{0914F895-9C32-5024-913D-C272DE022D6F}"/>
              </a:ext>
            </a:extLst>
          </p:cNvPr>
          <p:cNvPicPr>
            <a:picLocks noChangeAspect="1"/>
          </p:cNvPicPr>
          <p:nvPr/>
        </p:nvPicPr>
        <p:blipFill>
          <a:blip r:embed="rId3"/>
          <a:srcRect r="5882"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221B7B49-E883-E868-B04B-D728127BF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13AACFE-51A6-817E-C7EC-D8CFD493F004}"/>
              </a:ext>
            </a:extLst>
          </p:cNvPr>
          <p:cNvSpPr txBox="1"/>
          <p:nvPr/>
        </p:nvSpPr>
        <p:spPr>
          <a:xfrm>
            <a:off x="7368548" y="1431106"/>
            <a:ext cx="4616642" cy="3692028"/>
          </a:xfrm>
          <a:prstGeom prst="rect">
            <a:avLst/>
          </a:prstGeom>
          <a:noFill/>
        </p:spPr>
        <p:txBody>
          <a:bodyPr vert="horz" lIns="91440" tIns="45720" rIns="91440" bIns="45720" rtlCol="0" anchor="b">
            <a:normAutofit fontScale="92500" lnSpcReduction="10000"/>
          </a:bodyPr>
          <a:lstStyle/>
          <a:p>
            <a:pPr>
              <a:lnSpc>
                <a:spcPct val="90000"/>
              </a:lnSpc>
              <a:spcBef>
                <a:spcPct val="0"/>
              </a:spcBef>
              <a:spcAft>
                <a:spcPts val="600"/>
              </a:spcAft>
            </a:pPr>
            <a:r>
              <a:rPr lang="en-US" sz="4800" b="1" dirty="0">
                <a:latin typeface="+mj-lt"/>
                <a:ea typeface="+mj-ea"/>
                <a:cs typeface="+mj-cs"/>
              </a:rPr>
              <a:t>Schedule time to plan connections.</a:t>
            </a:r>
          </a:p>
          <a:p>
            <a:pPr>
              <a:lnSpc>
                <a:spcPct val="90000"/>
              </a:lnSpc>
              <a:spcBef>
                <a:spcPct val="0"/>
              </a:spcBef>
              <a:spcAft>
                <a:spcPts val="600"/>
              </a:spcAft>
            </a:pPr>
            <a:endParaRPr lang="en-US" sz="4800" b="1" dirty="0">
              <a:latin typeface="Aptos Display"/>
              <a:ea typeface="+mj-ea"/>
              <a:cs typeface="+mj-cs"/>
            </a:endParaRPr>
          </a:p>
          <a:p>
            <a:pPr>
              <a:lnSpc>
                <a:spcPct val="90000"/>
              </a:lnSpc>
              <a:spcBef>
                <a:spcPct val="0"/>
              </a:spcBef>
              <a:spcAft>
                <a:spcPts val="600"/>
              </a:spcAft>
            </a:pPr>
            <a:r>
              <a:rPr lang="en-US" sz="4800" b="1" dirty="0">
                <a:latin typeface="Aptos Display"/>
                <a:ea typeface="+mj-ea"/>
                <a:cs typeface="+mj-cs"/>
              </a:rPr>
              <a:t>And make a plan to schedule those connections.</a:t>
            </a:r>
          </a:p>
        </p:txBody>
      </p:sp>
    </p:spTree>
    <p:extLst>
      <p:ext uri="{BB962C8B-B14F-4D97-AF65-F5344CB8AC3E}">
        <p14:creationId xmlns:p14="http://schemas.microsoft.com/office/powerpoint/2010/main" val="3216789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78C710-66A6-1312-4A8D-779894C98EA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8BEE26E-C06E-5265-D012-AC3262669FF7}"/>
              </a:ext>
            </a:extLst>
          </p:cNvPr>
          <p:cNvSpPr txBox="1"/>
          <p:nvPr/>
        </p:nvSpPr>
        <p:spPr>
          <a:xfrm>
            <a:off x="6902295" y="609600"/>
            <a:ext cx="4140014" cy="1330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solidFill>
                  <a:srgbClr val="036A8B"/>
                </a:solidFill>
                <a:latin typeface="+mj-lt"/>
                <a:ea typeface="+mj-ea"/>
                <a:cs typeface="+mj-cs"/>
              </a:rPr>
              <a:t>Plan for:</a:t>
            </a:r>
          </a:p>
        </p:txBody>
      </p:sp>
      <p:pic>
        <p:nvPicPr>
          <p:cNvPr id="5" name="Picture 4" descr="A group of colorful sticky notes on a window&#10;&#10;AI-generated content may be incorrect.">
            <a:extLst>
              <a:ext uri="{FF2B5EF4-FFF2-40B4-BE49-F238E27FC236}">
                <a16:creationId xmlns:a16="http://schemas.microsoft.com/office/drawing/2014/main" id="{AE9C3909-3325-0D49-117E-506D21F82AA1}"/>
              </a:ext>
            </a:extLst>
          </p:cNvPr>
          <p:cNvPicPr>
            <a:picLocks noChangeAspect="1"/>
          </p:cNvPicPr>
          <p:nvPr/>
        </p:nvPicPr>
        <p:blipFill>
          <a:blip r:embed="rId3"/>
          <a:srcRect l="15820" r="17003" b="-1"/>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7" name="TextBox 6">
            <a:extLst>
              <a:ext uri="{FF2B5EF4-FFF2-40B4-BE49-F238E27FC236}">
                <a16:creationId xmlns:a16="http://schemas.microsoft.com/office/drawing/2014/main" id="{F57D43F3-15AA-B1C8-04E5-148A08897344}"/>
              </a:ext>
            </a:extLst>
          </p:cNvPr>
          <p:cNvSpPr txBox="1"/>
          <p:nvPr/>
        </p:nvSpPr>
        <p:spPr>
          <a:xfrm>
            <a:off x="6883709" y="2194102"/>
            <a:ext cx="5171500" cy="3908586"/>
          </a:xfrm>
          <a:prstGeom prst="rect">
            <a:avLst/>
          </a:prstGeom>
        </p:spPr>
        <p:txBody>
          <a:bodyPr vert="horz" lIns="91440" tIns="45720" rIns="91440" bIns="45720" rtlCol="0" anchor="t">
            <a:normAutofit/>
          </a:bodyPr>
          <a:lstStyle/>
          <a:p>
            <a:pPr marL="228600" indent="-228600">
              <a:lnSpc>
                <a:spcPct val="90000"/>
              </a:lnSpc>
              <a:spcBef>
                <a:spcPct val="0"/>
              </a:spcBef>
              <a:spcAft>
                <a:spcPts val="600"/>
              </a:spcAft>
              <a:buFont typeface="Arial" panose="020B0604020202020204" pitchFamily="34" charset="0"/>
              <a:buChar char="•"/>
            </a:pPr>
            <a:r>
              <a:rPr lang="en-US" sz="3200" dirty="0"/>
              <a:t>Who do you want to connect with?</a:t>
            </a:r>
          </a:p>
          <a:p>
            <a:pPr marL="228600" indent="-228600">
              <a:lnSpc>
                <a:spcPct val="90000"/>
              </a:lnSpc>
              <a:spcBef>
                <a:spcPct val="0"/>
              </a:spcBef>
              <a:spcAft>
                <a:spcPts val="600"/>
              </a:spcAft>
              <a:buFont typeface="Arial" panose="020B0604020202020204" pitchFamily="34" charset="0"/>
              <a:buChar char="•"/>
            </a:pPr>
            <a:r>
              <a:rPr lang="en-US" sz="3200" dirty="0"/>
              <a:t>How do you want to connect?</a:t>
            </a:r>
          </a:p>
          <a:p>
            <a:pPr marL="228600" indent="-228600">
              <a:lnSpc>
                <a:spcPct val="90000"/>
              </a:lnSpc>
              <a:spcBef>
                <a:spcPct val="0"/>
              </a:spcBef>
              <a:spcAft>
                <a:spcPts val="600"/>
              </a:spcAft>
              <a:buFont typeface="Arial" panose="020B0604020202020204" pitchFamily="34" charset="0"/>
              <a:buChar char="•"/>
            </a:pPr>
            <a:r>
              <a:rPr lang="en-US" sz="3200" dirty="0"/>
              <a:t>What do you want to do?</a:t>
            </a:r>
          </a:p>
          <a:p>
            <a:pPr marL="228600" indent="-228600">
              <a:lnSpc>
                <a:spcPct val="90000"/>
              </a:lnSpc>
              <a:spcBef>
                <a:spcPct val="0"/>
              </a:spcBef>
              <a:spcAft>
                <a:spcPts val="600"/>
              </a:spcAft>
              <a:buFont typeface="Arial" panose="020B0604020202020204" pitchFamily="34" charset="0"/>
              <a:buChar char="•"/>
            </a:pPr>
            <a:r>
              <a:rPr lang="en-US" sz="3200" dirty="0"/>
              <a:t>How soon?</a:t>
            </a:r>
          </a:p>
          <a:p>
            <a:pPr marL="228600" indent="-228600">
              <a:lnSpc>
                <a:spcPct val="90000"/>
              </a:lnSpc>
              <a:spcBef>
                <a:spcPct val="0"/>
              </a:spcBef>
              <a:spcAft>
                <a:spcPts val="600"/>
              </a:spcAft>
              <a:buFont typeface="Arial" panose="020B0604020202020204" pitchFamily="34" charset="0"/>
              <a:buChar char="•"/>
            </a:pPr>
            <a:r>
              <a:rPr lang="en-US" sz="3200" dirty="0"/>
              <a:t>Put it in your schedule.</a:t>
            </a:r>
          </a:p>
          <a:p>
            <a:pPr indent="-228600">
              <a:lnSpc>
                <a:spcPct val="90000"/>
              </a:lnSpc>
              <a:spcBef>
                <a:spcPct val="0"/>
              </a:spcBef>
              <a:spcAft>
                <a:spcPts val="600"/>
              </a:spcAft>
              <a:buFont typeface="Arial" panose="020B0604020202020204" pitchFamily="34" charset="0"/>
              <a:buChar char="•"/>
            </a:pPr>
            <a:endParaRPr lang="en-US" sz="2000" b="1"/>
          </a:p>
        </p:txBody>
      </p:sp>
    </p:spTree>
    <p:extLst>
      <p:ext uri="{BB962C8B-B14F-4D97-AF65-F5344CB8AC3E}">
        <p14:creationId xmlns:p14="http://schemas.microsoft.com/office/powerpoint/2010/main" val="4271614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4610DB9-B41F-47F6-B4DA-6FA89FA35C68}"/>
              </a:ext>
            </a:extLst>
          </p:cNvPr>
          <p:cNvSpPr>
            <a:spLocks noGrp="1"/>
          </p:cNvSpPr>
          <p:nvPr>
            <p:ph idx="1"/>
          </p:nvPr>
        </p:nvSpPr>
        <p:spPr>
          <a:xfrm>
            <a:off x="3311236" y="2053244"/>
            <a:ext cx="6969183" cy="2851872"/>
          </a:xfrm>
        </p:spPr>
        <p:txBody>
          <a:bodyPr vert="horz" lIns="91440" tIns="45720" rIns="91440" bIns="45720" rtlCol="0" anchor="t">
            <a:normAutofit/>
          </a:bodyPr>
          <a:lstStyle/>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B9E8CECB-1226-FF9A-7765-F1CD7AFEF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0669" y="-1164"/>
            <a:ext cx="6876278" cy="6857214"/>
          </a:xfrm>
          <a:prstGeom prst="rect">
            <a:avLst/>
          </a:prstGeom>
        </p:spPr>
      </p:pic>
      <p:sp>
        <p:nvSpPr>
          <p:cNvPr id="3" name="TextBox 2">
            <a:extLst>
              <a:ext uri="{FF2B5EF4-FFF2-40B4-BE49-F238E27FC236}">
                <a16:creationId xmlns:a16="http://schemas.microsoft.com/office/drawing/2014/main" id="{4C5DCED5-73B3-49BB-03EB-9DA4A9519D78}"/>
              </a:ext>
            </a:extLst>
          </p:cNvPr>
          <p:cNvSpPr txBox="1"/>
          <p:nvPr/>
        </p:nvSpPr>
        <p:spPr>
          <a:xfrm>
            <a:off x="424360" y="285552"/>
            <a:ext cx="39069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rPr>
              <a:t>Who is DDWA ?</a:t>
            </a:r>
            <a:endParaRPr kumimoji="0" lang="en-AU" sz="44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5124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AFF1DC-ECAE-191C-A4D6-3A14C2FA98A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Box 3">
            <a:extLst>
              <a:ext uri="{FF2B5EF4-FFF2-40B4-BE49-F238E27FC236}">
                <a16:creationId xmlns:a16="http://schemas.microsoft.com/office/drawing/2014/main" id="{43530E98-CB3A-C305-7E74-DEFB55FC6BEB}"/>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dirty="0">
                <a:solidFill>
                  <a:srgbClr val="FFFFFF"/>
                </a:solidFill>
                <a:latin typeface="+mj-lt"/>
                <a:ea typeface="+mj-ea"/>
                <a:cs typeface="+mj-cs"/>
              </a:rPr>
              <a:t>Example</a:t>
            </a:r>
            <a:r>
              <a:rPr lang="en-US" sz="4000" b="1" kern="1200" dirty="0">
                <a:solidFill>
                  <a:srgbClr val="FFFFFF"/>
                </a:solidFill>
                <a:latin typeface="+mj-lt"/>
                <a:ea typeface="+mj-ea"/>
                <a:cs typeface="+mj-cs"/>
              </a:rPr>
              <a:t> language</a:t>
            </a:r>
            <a:r>
              <a:rPr lang="en-US" sz="4000" b="1" dirty="0">
                <a:solidFill>
                  <a:srgbClr val="FFFFFF"/>
                </a:solidFill>
                <a:latin typeface="+mj-lt"/>
                <a:ea typeface="+mj-ea"/>
                <a:cs typeface="+mj-cs"/>
              </a:rPr>
              <a:t> for planning ways to catch up</a:t>
            </a:r>
            <a:endParaRPr lang="en-US" sz="4000" kern="1200" dirty="0">
              <a:solidFill>
                <a:srgbClr val="FFFFFF"/>
              </a:solidFill>
              <a:latin typeface="+mj-lt"/>
              <a:ea typeface="+mj-ea"/>
              <a:cs typeface="+mj-cs"/>
            </a:endParaRPr>
          </a:p>
        </p:txBody>
      </p:sp>
      <p:pic>
        <p:nvPicPr>
          <p:cNvPr id="5" name="Picture 4" descr="A screenshot of a computer game&#10;&#10;AI-generated content may be incorrect.">
            <a:extLst>
              <a:ext uri="{FF2B5EF4-FFF2-40B4-BE49-F238E27FC236}">
                <a16:creationId xmlns:a16="http://schemas.microsoft.com/office/drawing/2014/main" id="{F42D53F1-BD6B-0C57-B5C3-E981F2C87456}"/>
              </a:ext>
            </a:extLst>
          </p:cNvPr>
          <p:cNvPicPr>
            <a:picLocks noChangeAspect="1"/>
          </p:cNvPicPr>
          <p:nvPr/>
        </p:nvPicPr>
        <p:blipFill>
          <a:blip r:embed="rId3"/>
          <a:srcRect t="14300" r="79" b="-97"/>
          <a:stretch>
            <a:fillRect/>
          </a:stretch>
        </p:blipFill>
        <p:spPr>
          <a:xfrm>
            <a:off x="4496741" y="1041792"/>
            <a:ext cx="7220069" cy="5052583"/>
          </a:xfrm>
          <a:prstGeom prst="rect">
            <a:avLst/>
          </a:prstGeom>
        </p:spPr>
      </p:pic>
    </p:spTree>
    <p:extLst>
      <p:ext uri="{BB962C8B-B14F-4D97-AF65-F5344CB8AC3E}">
        <p14:creationId xmlns:p14="http://schemas.microsoft.com/office/powerpoint/2010/main" val="402568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E3421-2167-77B1-37A7-07CFD52698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4181505-67A1-09CF-2A45-A0459E7B6622}"/>
              </a:ext>
            </a:extLst>
          </p:cNvPr>
          <p:cNvSpPr txBox="1"/>
          <p:nvPr/>
        </p:nvSpPr>
        <p:spPr>
          <a:xfrm>
            <a:off x="413495" y="715320"/>
            <a:ext cx="2450467" cy="5016758"/>
          </a:xfrm>
          <a:prstGeom prst="rect">
            <a:avLst/>
          </a:prstGeom>
          <a:noFill/>
        </p:spPr>
        <p:txBody>
          <a:bodyPr wrap="square" lIns="91440" tIns="45720" rIns="91440" bIns="45720" rtlCol="0" anchor="t">
            <a:spAutoFit/>
          </a:bodyPr>
          <a:lstStyle/>
          <a:p>
            <a:r>
              <a:rPr lang="en-AU" sz="4000" b="1" dirty="0">
                <a:solidFill>
                  <a:srgbClr val="036A8B"/>
                </a:solidFill>
                <a:latin typeface="Calibri"/>
                <a:ea typeface="Calibri"/>
                <a:cs typeface="Calibri"/>
              </a:rPr>
              <a:t>Friendship through AAC:</a:t>
            </a:r>
            <a:endParaRPr lang="en-US" dirty="0"/>
          </a:p>
          <a:p>
            <a:endParaRPr lang="en-AU" sz="4000" b="1" dirty="0">
              <a:solidFill>
                <a:srgbClr val="036A8B"/>
              </a:solidFill>
              <a:latin typeface="Calibri"/>
              <a:ea typeface="Calibri"/>
              <a:cs typeface="Calibri"/>
            </a:endParaRPr>
          </a:p>
          <a:p>
            <a:r>
              <a:rPr lang="en-AU" sz="4000" b="1" dirty="0">
                <a:solidFill>
                  <a:srgbClr val="036A8B"/>
                </a:solidFill>
                <a:latin typeface="Calibri"/>
                <a:ea typeface="Calibri"/>
                <a:cs typeface="Calibri"/>
              </a:rPr>
              <a:t>Example actions language needed</a:t>
            </a:r>
            <a:endParaRPr lang="en-AU" dirty="0"/>
          </a:p>
        </p:txBody>
      </p:sp>
      <p:pic>
        <p:nvPicPr>
          <p:cNvPr id="3" name="Picture 2" descr="A screenshot of a computer&#10;&#10;AI-generated content may be incorrect.">
            <a:extLst>
              <a:ext uri="{FF2B5EF4-FFF2-40B4-BE49-F238E27FC236}">
                <a16:creationId xmlns:a16="http://schemas.microsoft.com/office/drawing/2014/main" id="{1D17649A-78F6-09B8-949E-3E3B5CE7AA59}"/>
              </a:ext>
            </a:extLst>
          </p:cNvPr>
          <p:cNvPicPr>
            <a:picLocks noChangeAspect="1"/>
          </p:cNvPicPr>
          <p:nvPr/>
        </p:nvPicPr>
        <p:blipFill>
          <a:blip r:embed="rId3"/>
          <a:srcRect l="-373" t="17910"/>
          <a:stretch>
            <a:fillRect/>
          </a:stretch>
        </p:blipFill>
        <p:spPr>
          <a:xfrm>
            <a:off x="3013881" y="409433"/>
            <a:ext cx="9178125" cy="5629705"/>
          </a:xfrm>
          <a:prstGeom prst="rect">
            <a:avLst/>
          </a:prstGeom>
        </p:spPr>
      </p:pic>
    </p:spTree>
    <p:extLst>
      <p:ext uri="{BB962C8B-B14F-4D97-AF65-F5344CB8AC3E}">
        <p14:creationId xmlns:p14="http://schemas.microsoft.com/office/powerpoint/2010/main" val="2487510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F6F561-F749-2080-A9B8-7E74A5B3A1E3}"/>
              </a:ext>
            </a:extLst>
          </p:cNvPr>
          <p:cNvSpPr txBox="1"/>
          <p:nvPr/>
        </p:nvSpPr>
        <p:spPr>
          <a:xfrm>
            <a:off x="428897" y="4241581"/>
            <a:ext cx="11037951" cy="2616101"/>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Meeting new people can be scary</a:t>
            </a:r>
          </a:p>
          <a:p>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cs typeface="Calibri" panose="020F0502020204030204" pitchFamily="34" charset="0"/>
              </a:rPr>
              <a:t>You might feel nervous</a:t>
            </a:r>
          </a:p>
          <a:p>
            <a:endParaRPr lang="en-US" sz="28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800" dirty="0">
                <a:latin typeface="Calibri"/>
                <a:ea typeface="Calibri"/>
                <a:cs typeface="Calibri"/>
              </a:rPr>
              <a:t>But meeting new people is the first step to making new friends.</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ACEBF51-6E5F-1EFF-ECBB-5504F96D42AF}"/>
              </a:ext>
            </a:extLst>
          </p:cNvPr>
          <p:cNvPicPr>
            <a:picLocks noChangeAspect="1"/>
          </p:cNvPicPr>
          <p:nvPr/>
        </p:nvPicPr>
        <p:blipFill>
          <a:blip r:embed="rId3"/>
          <a:srcRect t="5413" b="5819"/>
          <a:stretch/>
        </p:blipFill>
        <p:spPr>
          <a:xfrm>
            <a:off x="8442073" y="1260093"/>
            <a:ext cx="3224144" cy="2895248"/>
          </a:xfrm>
          <a:prstGeom prst="rect">
            <a:avLst/>
          </a:prstGeom>
        </p:spPr>
      </p:pic>
      <p:pic>
        <p:nvPicPr>
          <p:cNvPr id="10" name="Picture 9">
            <a:extLst>
              <a:ext uri="{FF2B5EF4-FFF2-40B4-BE49-F238E27FC236}">
                <a16:creationId xmlns:a16="http://schemas.microsoft.com/office/drawing/2014/main" id="{0E1CECD3-54F8-3577-987C-085917A3143D}"/>
              </a:ext>
            </a:extLst>
          </p:cNvPr>
          <p:cNvPicPr>
            <a:picLocks noChangeAspect="1"/>
          </p:cNvPicPr>
          <p:nvPr/>
        </p:nvPicPr>
        <p:blipFill>
          <a:blip r:embed="rId4"/>
          <a:stretch>
            <a:fillRect/>
          </a:stretch>
        </p:blipFill>
        <p:spPr>
          <a:xfrm>
            <a:off x="4501686" y="1134465"/>
            <a:ext cx="2897083" cy="2924297"/>
          </a:xfrm>
          <a:prstGeom prst="rect">
            <a:avLst/>
          </a:prstGeom>
        </p:spPr>
      </p:pic>
      <p:sp>
        <p:nvSpPr>
          <p:cNvPr id="4" name="TextBox 3">
            <a:extLst>
              <a:ext uri="{FF2B5EF4-FFF2-40B4-BE49-F238E27FC236}">
                <a16:creationId xmlns:a16="http://schemas.microsoft.com/office/drawing/2014/main" id="{0F00EA10-6323-E58C-5F82-73EE087B7E67}"/>
              </a:ext>
            </a:extLst>
          </p:cNvPr>
          <p:cNvSpPr txBox="1"/>
          <p:nvPr/>
        </p:nvSpPr>
        <p:spPr>
          <a:xfrm>
            <a:off x="979025" y="143650"/>
            <a:ext cx="10233950"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Meeting new people when we leave school</a:t>
            </a:r>
          </a:p>
        </p:txBody>
      </p:sp>
      <p:pic>
        <p:nvPicPr>
          <p:cNvPr id="6" name="Picture 5">
            <a:extLst>
              <a:ext uri="{FF2B5EF4-FFF2-40B4-BE49-F238E27FC236}">
                <a16:creationId xmlns:a16="http://schemas.microsoft.com/office/drawing/2014/main" id="{8BC94A4F-4F62-E424-375F-85041AB0C618}"/>
              </a:ext>
            </a:extLst>
          </p:cNvPr>
          <p:cNvPicPr>
            <a:picLocks noChangeAspect="1"/>
          </p:cNvPicPr>
          <p:nvPr/>
        </p:nvPicPr>
        <p:blipFill>
          <a:blip r:embed="rId5"/>
          <a:stretch>
            <a:fillRect/>
          </a:stretch>
        </p:blipFill>
        <p:spPr>
          <a:xfrm>
            <a:off x="544730" y="1134023"/>
            <a:ext cx="2913411" cy="2924297"/>
          </a:xfrm>
          <a:prstGeom prst="rect">
            <a:avLst/>
          </a:prstGeom>
        </p:spPr>
      </p:pic>
    </p:spTree>
    <p:extLst>
      <p:ext uri="{BB962C8B-B14F-4D97-AF65-F5344CB8AC3E}">
        <p14:creationId xmlns:p14="http://schemas.microsoft.com/office/powerpoint/2010/main" val="3347466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08399-7A01-5C3C-0061-DB8FCC9826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60984C-4D32-01D5-540C-F16146A6C145}"/>
              </a:ext>
            </a:extLst>
          </p:cNvPr>
          <p:cNvSpPr txBox="1"/>
          <p:nvPr/>
        </p:nvSpPr>
        <p:spPr>
          <a:xfrm>
            <a:off x="4256133" y="1294390"/>
            <a:ext cx="7829637" cy="5293757"/>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600" dirty="0">
                <a:latin typeface="Calibri"/>
                <a:ea typeface="Calibri"/>
                <a:cs typeface="Calibri"/>
              </a:rPr>
              <a:t>Try going to places to do the things you like</a:t>
            </a:r>
            <a:endParaRPr lang="en-US" dirty="0"/>
          </a:p>
          <a:p>
            <a:pPr marL="285750" indent="-285750">
              <a:buFont typeface="Arial" panose="020B0604020202020204" pitchFamily="34" charset="0"/>
              <a:buChar char="•"/>
            </a:pPr>
            <a:endParaRPr lang="en-US" sz="2600" dirty="0">
              <a:solidFill>
                <a:prstClr val="black"/>
              </a:solidFill>
              <a:latin typeface="Calibri"/>
              <a:ea typeface="Calibri"/>
              <a:cs typeface="Calibri"/>
            </a:endParaRPr>
          </a:p>
          <a:p>
            <a:pPr marL="285750" indent="-285750">
              <a:buFont typeface="Arial" panose="020B0604020202020204" pitchFamily="34" charset="0"/>
              <a:buChar char="•"/>
            </a:pPr>
            <a:r>
              <a:rPr lang="en-US" sz="2600" dirty="0">
                <a:solidFill>
                  <a:prstClr val="black"/>
                </a:solidFill>
                <a:latin typeface="Calibri"/>
                <a:ea typeface="Calibri"/>
                <a:cs typeface="Calibri"/>
              </a:rPr>
              <a:t>Other people there might like doing the same thing</a:t>
            </a:r>
          </a:p>
          <a:p>
            <a:pPr marL="285750" indent="-285750">
              <a:buFont typeface="Arial" panose="020B0604020202020204" pitchFamily="34" charset="0"/>
              <a:buChar char="•"/>
            </a:pPr>
            <a:endParaRPr lang="en-US" sz="2600" dirty="0">
              <a:solidFill>
                <a:prstClr val="black"/>
              </a:solidFill>
              <a:latin typeface="Calibri"/>
              <a:ea typeface="Calibri"/>
              <a:cs typeface="Calibri"/>
            </a:endParaRPr>
          </a:p>
          <a:p>
            <a:pPr marL="285750" indent="-285750">
              <a:buFont typeface="Arial" panose="020B0604020202020204" pitchFamily="34" charset="0"/>
              <a:buChar char="•"/>
            </a:pPr>
            <a:r>
              <a:rPr lang="en-US" sz="2600" dirty="0">
                <a:solidFill>
                  <a:prstClr val="black"/>
                </a:solidFill>
                <a:latin typeface="Calibri"/>
                <a:ea typeface="Calibri"/>
                <a:cs typeface="Calibri"/>
              </a:rPr>
              <a:t>Having things you like in common can be a good way to meet new people</a:t>
            </a:r>
          </a:p>
          <a:p>
            <a:pPr marL="285750" indent="-285750">
              <a:buFont typeface="Arial" panose="020B0604020202020204" pitchFamily="34" charset="0"/>
              <a:buChar char="•"/>
            </a:pPr>
            <a:endParaRPr lang="en-US" sz="2600" dirty="0">
              <a:solidFill>
                <a:prstClr val="black"/>
              </a:solidFill>
              <a:latin typeface="Calibri"/>
              <a:ea typeface="Calibri"/>
              <a:cs typeface="Calibri"/>
            </a:endParaRPr>
          </a:p>
          <a:p>
            <a:pPr marL="285750" indent="-285750">
              <a:buFont typeface="Arial" panose="020B0604020202020204" pitchFamily="34" charset="0"/>
              <a:buChar char="•"/>
            </a:pPr>
            <a:r>
              <a:rPr lang="en-US" sz="2600" dirty="0">
                <a:solidFill>
                  <a:prstClr val="black"/>
                </a:solidFill>
                <a:latin typeface="Calibri"/>
                <a:ea typeface="Calibri"/>
                <a:cs typeface="Calibri"/>
              </a:rPr>
              <a:t>Try going to the same place lots and lot and lots of times</a:t>
            </a:r>
          </a:p>
          <a:p>
            <a:pPr marL="285750" indent="-285750">
              <a:buFont typeface="Arial" panose="020B0604020202020204" pitchFamily="34" charset="0"/>
              <a:buChar char="•"/>
            </a:pPr>
            <a:endParaRPr lang="en-US" sz="2600" dirty="0">
              <a:solidFill>
                <a:prstClr val="black"/>
              </a:solidFill>
              <a:latin typeface="Calibri"/>
              <a:ea typeface="Calibri"/>
              <a:cs typeface="Calibri"/>
            </a:endParaRPr>
          </a:p>
          <a:p>
            <a:pPr marL="285750" indent="-285750">
              <a:buFont typeface="Arial" panose="020B0604020202020204" pitchFamily="34" charset="0"/>
              <a:buChar char="•"/>
            </a:pPr>
            <a:r>
              <a:rPr lang="en-US" sz="2600" dirty="0">
                <a:solidFill>
                  <a:prstClr val="black"/>
                </a:solidFill>
                <a:latin typeface="Calibri"/>
                <a:ea typeface="Calibri"/>
                <a:cs typeface="Calibri"/>
              </a:rPr>
              <a:t>This can help you and the other person feel ready to say hi for the first time.</a:t>
            </a:r>
          </a:p>
          <a:p>
            <a:endParaRPr lang="en-US" sz="2600" dirty="0">
              <a:solidFill>
                <a:prstClr val="black"/>
              </a:solidFill>
              <a:latin typeface="Calibri"/>
              <a:ea typeface="Calibri"/>
              <a:cs typeface="Calibri"/>
            </a:endParaRPr>
          </a:p>
        </p:txBody>
      </p:sp>
      <p:sp>
        <p:nvSpPr>
          <p:cNvPr id="5" name="TextBox 4">
            <a:extLst>
              <a:ext uri="{FF2B5EF4-FFF2-40B4-BE49-F238E27FC236}">
                <a16:creationId xmlns:a16="http://schemas.microsoft.com/office/drawing/2014/main" id="{1DA11FE5-DEE2-D3FA-B980-8B23EA64AA10}"/>
              </a:ext>
            </a:extLst>
          </p:cNvPr>
          <p:cNvSpPr txBox="1"/>
          <p:nvPr/>
        </p:nvSpPr>
        <p:spPr>
          <a:xfrm>
            <a:off x="10247784" y="6405662"/>
            <a:ext cx="1944216" cy="369332"/>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ddwa.org.au</a:t>
            </a:r>
          </a:p>
        </p:txBody>
      </p:sp>
      <p:sp>
        <p:nvSpPr>
          <p:cNvPr id="6" name="TextBox 5">
            <a:extLst>
              <a:ext uri="{FF2B5EF4-FFF2-40B4-BE49-F238E27FC236}">
                <a16:creationId xmlns:a16="http://schemas.microsoft.com/office/drawing/2014/main" id="{44846A29-8E80-9AEC-48BC-A35655DD1E3E}"/>
              </a:ext>
            </a:extLst>
          </p:cNvPr>
          <p:cNvSpPr txBox="1"/>
          <p:nvPr/>
        </p:nvSpPr>
        <p:spPr>
          <a:xfrm>
            <a:off x="2156114" y="216173"/>
            <a:ext cx="8613893" cy="769441"/>
          </a:xfrm>
          <a:prstGeom prst="rect">
            <a:avLst/>
          </a:prstGeom>
          <a:noFill/>
        </p:spPr>
        <p:txBody>
          <a:bodyPr wrap="square" lIns="91440" tIns="45720" rIns="91440" bIns="45720" rtlCol="0" anchor="t">
            <a:spAutoFit/>
          </a:bodyPr>
          <a:lstStyle/>
          <a:p>
            <a:pPr algn="ctr"/>
            <a:r>
              <a:rPr lang="en-US" sz="4400" b="1" dirty="0">
                <a:solidFill>
                  <a:srgbClr val="036A8B"/>
                </a:solidFill>
                <a:latin typeface="Calibri"/>
                <a:ea typeface="Calibri"/>
                <a:cs typeface="Calibri"/>
              </a:rPr>
              <a:t>Where can we meet new people</a:t>
            </a:r>
          </a:p>
        </p:txBody>
      </p:sp>
      <p:pic>
        <p:nvPicPr>
          <p:cNvPr id="7" name="Picture 6" descr="A person in a pool with a yellow float&#10;&#10;AI-generated content may be incorrect.">
            <a:extLst>
              <a:ext uri="{FF2B5EF4-FFF2-40B4-BE49-F238E27FC236}">
                <a16:creationId xmlns:a16="http://schemas.microsoft.com/office/drawing/2014/main" id="{ECDD875B-5D87-1798-2D8B-0E3C4CB4B8B5}"/>
              </a:ext>
            </a:extLst>
          </p:cNvPr>
          <p:cNvPicPr>
            <a:picLocks noChangeAspect="1"/>
          </p:cNvPicPr>
          <p:nvPr/>
        </p:nvPicPr>
        <p:blipFill>
          <a:blip r:embed="rId3"/>
          <a:srcRect l="2690" r="21835" b="238"/>
          <a:stretch>
            <a:fillRect/>
          </a:stretch>
        </p:blipFill>
        <p:spPr>
          <a:xfrm>
            <a:off x="4058" y="1431072"/>
            <a:ext cx="4191898" cy="3679928"/>
          </a:xfrm>
          <a:prstGeom prst="rect">
            <a:avLst/>
          </a:prstGeom>
        </p:spPr>
      </p:pic>
    </p:spTree>
    <p:extLst>
      <p:ext uri="{BB962C8B-B14F-4D97-AF65-F5344CB8AC3E}">
        <p14:creationId xmlns:p14="http://schemas.microsoft.com/office/powerpoint/2010/main" val="808253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75D627-CA85-28D8-6479-DB89BEC79463}"/>
              </a:ext>
            </a:extLst>
          </p:cNvPr>
          <p:cNvSpPr txBox="1"/>
          <p:nvPr/>
        </p:nvSpPr>
        <p:spPr>
          <a:xfrm>
            <a:off x="4692889" y="987731"/>
            <a:ext cx="7132687" cy="609397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600" dirty="0">
                <a:latin typeface="Calibri"/>
                <a:ea typeface="Calibri"/>
                <a:cs typeface="Calibri"/>
              </a:rPr>
              <a:t>When we meet someone new, we need a way to get their attention</a:t>
            </a:r>
          </a:p>
          <a:p>
            <a:pPr marL="285750" indent="-285750">
              <a:buFont typeface="Arial" panose="020B0604020202020204" pitchFamily="34" charset="0"/>
              <a:buChar char="•"/>
            </a:pPr>
            <a:endParaRPr lang="en-US" sz="2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600" dirty="0">
                <a:solidFill>
                  <a:prstClr val="black"/>
                </a:solidFill>
                <a:latin typeface="Calibri"/>
                <a:ea typeface="Calibri"/>
                <a:cs typeface="Calibri"/>
              </a:rPr>
              <a:t>We might look at them, smile and call out with our voice</a:t>
            </a:r>
          </a:p>
          <a:p>
            <a:endParaRPr lang="en-US" sz="2600" dirty="0">
              <a:solidFill>
                <a:prstClr val="black"/>
              </a:solidFill>
              <a:latin typeface="Calibri"/>
              <a:ea typeface="Calibri"/>
              <a:cs typeface="Calibri"/>
            </a:endParaRPr>
          </a:p>
          <a:p>
            <a:pPr marL="285750" indent="-285750">
              <a:buFont typeface="Arial" panose="020B0604020202020204" pitchFamily="34" charset="0"/>
              <a:buChar char="•"/>
            </a:pPr>
            <a:r>
              <a:rPr lang="en-US" sz="2600" dirty="0">
                <a:solidFill>
                  <a:prstClr val="black"/>
                </a:solidFill>
                <a:latin typeface="Calibri"/>
                <a:ea typeface="Calibri"/>
                <a:cs typeface="Calibri"/>
              </a:rPr>
              <a:t>We might wave and smile at them</a:t>
            </a:r>
          </a:p>
          <a:p>
            <a:pPr marL="285750" indent="-285750">
              <a:buFont typeface="Arial" panose="020B0604020202020204" pitchFamily="34" charset="0"/>
              <a:buChar char="•"/>
            </a:pPr>
            <a:endParaRPr lang="en-US" sz="2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600" dirty="0">
                <a:solidFill>
                  <a:prstClr val="black"/>
                </a:solidFill>
                <a:latin typeface="Calibri"/>
                <a:ea typeface="Calibri"/>
                <a:cs typeface="Calibri"/>
              </a:rPr>
              <a:t>We</a:t>
            </a:r>
            <a:r>
              <a:rPr kumimoji="0" lang="en-US" sz="2600" b="0" i="0" u="none" strike="noStrike" kern="1200" cap="none" spc="0" normalizeH="0" baseline="0" noProof="0" dirty="0">
                <a:ln>
                  <a:noFill/>
                </a:ln>
                <a:solidFill>
                  <a:prstClr val="black"/>
                </a:solidFill>
                <a:effectLst/>
                <a:uLnTx/>
                <a:uFillTx/>
                <a:latin typeface="Calibri"/>
                <a:ea typeface="Calibri"/>
                <a:cs typeface="Calibri"/>
              </a:rPr>
              <a:t> might use a switch to say </a:t>
            </a:r>
            <a:r>
              <a:rPr lang="en-US" sz="2600" dirty="0">
                <a:solidFill>
                  <a:prstClr val="black"/>
                </a:solidFill>
                <a:latin typeface="Calibri"/>
                <a:ea typeface="Calibri"/>
                <a:cs typeface="Calibri"/>
              </a:rPr>
              <a:t>"Hi! Hey! How you going?"</a:t>
            </a:r>
          </a:p>
          <a:p>
            <a:endParaRPr lang="en-US" sz="2600" dirty="0">
              <a:solidFill>
                <a:prstClr val="black"/>
              </a:solidFill>
              <a:latin typeface="Calibri"/>
              <a:ea typeface="Calibri"/>
              <a:cs typeface="Calibri"/>
            </a:endParaRPr>
          </a:p>
          <a:p>
            <a:pPr marL="285750" indent="-285750">
              <a:buFont typeface="Arial,Sans-Serif" panose="020B0604020202020204" pitchFamily="34" charset="0"/>
              <a:buChar char="•"/>
            </a:pPr>
            <a:r>
              <a:rPr lang="en-US" sz="2600" dirty="0">
                <a:solidFill>
                  <a:prstClr val="black"/>
                </a:solidFill>
                <a:latin typeface="Calibri"/>
                <a:ea typeface="Calibri"/>
                <a:cs typeface="Calibri"/>
              </a:rPr>
              <a:t>You might give them a </a:t>
            </a:r>
            <a:r>
              <a:rPr lang="en-US" sz="2600" dirty="0">
                <a:solidFill>
                  <a:srgbClr val="036A8B"/>
                </a:solidFill>
                <a:latin typeface="Calibri"/>
                <a:ea typeface="Calibri"/>
                <a:cs typeface="Calibri"/>
              </a:rPr>
              <a:t>contact card or communication </a:t>
            </a:r>
            <a:r>
              <a:rPr lang="en-US" sz="2600" dirty="0">
                <a:solidFill>
                  <a:prstClr val="black"/>
                </a:solidFill>
                <a:latin typeface="Calibri"/>
                <a:ea typeface="Calibri"/>
                <a:cs typeface="Calibri"/>
              </a:rPr>
              <a:t>card to tell them how we can best chat together</a:t>
            </a:r>
          </a:p>
          <a:p>
            <a:pPr marL="285750" indent="-285750">
              <a:buFont typeface="Arial" panose="020B0604020202020204" pitchFamily="34" charset="0"/>
              <a:buChar char="•"/>
            </a:pPr>
            <a:endParaRPr lang="en-US" sz="2600" dirty="0">
              <a:solidFill>
                <a:prstClr val="black"/>
              </a:solidFill>
              <a:latin typeface="Calibri"/>
              <a:ea typeface="Calibri"/>
              <a:cs typeface="Calibri"/>
            </a:endParaRPr>
          </a:p>
        </p:txBody>
      </p:sp>
      <p:sp>
        <p:nvSpPr>
          <p:cNvPr id="5" name="TextBox 4">
            <a:extLst>
              <a:ext uri="{FF2B5EF4-FFF2-40B4-BE49-F238E27FC236}">
                <a16:creationId xmlns:a16="http://schemas.microsoft.com/office/drawing/2014/main" id="{53A6E7E0-7919-ED85-6980-962B32A86480}"/>
              </a:ext>
            </a:extLst>
          </p:cNvPr>
          <p:cNvSpPr txBox="1"/>
          <p:nvPr/>
        </p:nvSpPr>
        <p:spPr>
          <a:xfrm>
            <a:off x="10247784" y="6405662"/>
            <a:ext cx="1944216" cy="369332"/>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ddwa.org.au</a:t>
            </a:r>
          </a:p>
        </p:txBody>
      </p:sp>
      <p:sp>
        <p:nvSpPr>
          <p:cNvPr id="6" name="TextBox 5">
            <a:extLst>
              <a:ext uri="{FF2B5EF4-FFF2-40B4-BE49-F238E27FC236}">
                <a16:creationId xmlns:a16="http://schemas.microsoft.com/office/drawing/2014/main" id="{E38D6425-6817-A9E4-AD7B-2157F12B4DAE}"/>
              </a:ext>
            </a:extLst>
          </p:cNvPr>
          <p:cNvSpPr txBox="1"/>
          <p:nvPr/>
        </p:nvSpPr>
        <p:spPr>
          <a:xfrm>
            <a:off x="2620748" y="67489"/>
            <a:ext cx="6950503" cy="769441"/>
          </a:xfrm>
          <a:prstGeom prst="rect">
            <a:avLst/>
          </a:prstGeom>
          <a:noFill/>
        </p:spPr>
        <p:txBody>
          <a:bodyPr wrap="square" lIns="91440" tIns="45720" rIns="91440" bIns="45720" rtlCol="0" anchor="t">
            <a:spAutoFit/>
          </a:bodyPr>
          <a:lstStyle/>
          <a:p>
            <a:pPr algn="ctr"/>
            <a:r>
              <a:rPr lang="en-US" sz="4400" b="1" dirty="0">
                <a:solidFill>
                  <a:srgbClr val="036A8B"/>
                </a:solidFill>
                <a:latin typeface="Calibri"/>
                <a:ea typeface="Calibri"/>
                <a:cs typeface="Calibri"/>
              </a:rPr>
              <a:t>Meeting new people</a:t>
            </a:r>
          </a:p>
        </p:txBody>
      </p:sp>
      <p:pic>
        <p:nvPicPr>
          <p:cNvPr id="10" name="Picture 9">
            <a:extLst>
              <a:ext uri="{FF2B5EF4-FFF2-40B4-BE49-F238E27FC236}">
                <a16:creationId xmlns:a16="http://schemas.microsoft.com/office/drawing/2014/main" id="{AF19D05A-AC00-D5C8-8962-8F6E2D182B70}"/>
              </a:ext>
            </a:extLst>
          </p:cNvPr>
          <p:cNvPicPr>
            <a:picLocks noChangeAspect="1"/>
          </p:cNvPicPr>
          <p:nvPr/>
        </p:nvPicPr>
        <p:blipFill>
          <a:blip r:embed="rId3"/>
          <a:srcRect t="12974" b="14372"/>
          <a:stretch/>
        </p:blipFill>
        <p:spPr>
          <a:xfrm>
            <a:off x="906257" y="1252463"/>
            <a:ext cx="2503697" cy="1767868"/>
          </a:xfrm>
          <a:prstGeom prst="rect">
            <a:avLst/>
          </a:prstGeom>
        </p:spPr>
      </p:pic>
      <p:pic>
        <p:nvPicPr>
          <p:cNvPr id="8" name="Picture 7" descr="Smiling%20young%20man%20with%20a%20woman%20in%20the%20background-X3.jpg">
            <a:extLst>
              <a:ext uri="{FF2B5EF4-FFF2-40B4-BE49-F238E27FC236}">
                <a16:creationId xmlns:a16="http://schemas.microsoft.com/office/drawing/2014/main" id="{4FF8A1C0-7065-D02D-A8BA-6E9D50A658C5}"/>
              </a:ext>
            </a:extLst>
          </p:cNvPr>
          <p:cNvPicPr>
            <a:picLocks noChangeAspect="1"/>
          </p:cNvPicPr>
          <p:nvPr/>
        </p:nvPicPr>
        <p:blipFill>
          <a:blip r:embed="rId4"/>
          <a:stretch>
            <a:fillRect/>
          </a:stretch>
        </p:blipFill>
        <p:spPr>
          <a:xfrm>
            <a:off x="858383" y="978126"/>
            <a:ext cx="3486485" cy="2309743"/>
          </a:xfrm>
          <a:prstGeom prst="rect">
            <a:avLst/>
          </a:prstGeom>
        </p:spPr>
      </p:pic>
      <p:pic>
        <p:nvPicPr>
          <p:cNvPr id="12" name="Picture 11" descr="A person with glasses and a blue shirt waving&#10;&#10;AI-generated content may be incorrect.">
            <a:extLst>
              <a:ext uri="{FF2B5EF4-FFF2-40B4-BE49-F238E27FC236}">
                <a16:creationId xmlns:a16="http://schemas.microsoft.com/office/drawing/2014/main" id="{C3D45264-1656-641D-0592-71E43FE82890}"/>
              </a:ext>
            </a:extLst>
          </p:cNvPr>
          <p:cNvPicPr>
            <a:picLocks noChangeAspect="1"/>
          </p:cNvPicPr>
          <p:nvPr/>
        </p:nvPicPr>
        <p:blipFill>
          <a:blip r:embed="rId3"/>
          <a:srcRect t="12974" b="14372"/>
          <a:stretch/>
        </p:blipFill>
        <p:spPr>
          <a:xfrm>
            <a:off x="879024" y="3945482"/>
            <a:ext cx="3482075" cy="2458736"/>
          </a:xfrm>
          <a:prstGeom prst="rect">
            <a:avLst/>
          </a:prstGeom>
        </p:spPr>
      </p:pic>
    </p:spTree>
    <p:extLst>
      <p:ext uri="{BB962C8B-B14F-4D97-AF65-F5344CB8AC3E}">
        <p14:creationId xmlns:p14="http://schemas.microsoft.com/office/powerpoint/2010/main" val="26398993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9731A20-E746-D0CE-ECA7-7590DB471842}"/>
              </a:ext>
            </a:extLst>
          </p:cNvPr>
          <p:cNvGraphicFramePr>
            <a:graphicFrameLocks noGrp="1"/>
          </p:cNvGraphicFramePr>
          <p:nvPr>
            <p:extLst>
              <p:ext uri="{D42A27DB-BD31-4B8C-83A1-F6EECF244321}">
                <p14:modId xmlns:p14="http://schemas.microsoft.com/office/powerpoint/2010/main" val="207656049"/>
              </p:ext>
            </p:extLst>
          </p:nvPr>
        </p:nvGraphicFramePr>
        <p:xfrm>
          <a:off x="1375804" y="916817"/>
          <a:ext cx="9943442" cy="4358513"/>
        </p:xfrm>
        <a:graphic>
          <a:graphicData uri="http://schemas.openxmlformats.org/drawingml/2006/table">
            <a:tbl>
              <a:tblPr firstRow="1" bandRow="1">
                <a:tableStyleId>{5C22544A-7EE6-4342-B048-85BDC9FD1C3A}</a:tableStyleId>
              </a:tblPr>
              <a:tblGrid>
                <a:gridCol w="9943442">
                  <a:extLst>
                    <a:ext uri="{9D8B030D-6E8A-4147-A177-3AD203B41FA5}">
                      <a16:colId xmlns:a16="http://schemas.microsoft.com/office/drawing/2014/main" val="178261192"/>
                    </a:ext>
                  </a:extLst>
                </a:gridCol>
              </a:tblGrid>
              <a:tr h="758002">
                <a:tc>
                  <a:txBody>
                    <a:bodyPr/>
                    <a:lstStyle/>
                    <a:p>
                      <a:r>
                        <a:rPr lang="en-US" sz="2800" dirty="0"/>
                        <a:t>Hi there! My name is...</a:t>
                      </a:r>
                    </a:p>
                  </a:txBody>
                  <a:tcPr/>
                </a:tc>
                <a:extLst>
                  <a:ext uri="{0D108BD9-81ED-4DB2-BD59-A6C34878D82A}">
                    <a16:rowId xmlns:a16="http://schemas.microsoft.com/office/drawing/2014/main" val="1620705515"/>
                  </a:ext>
                </a:extLst>
              </a:tr>
              <a:tr h="3600511">
                <a:tc>
                  <a:txBody>
                    <a:bodyPr/>
                    <a:lstStyle/>
                    <a:p>
                      <a:pPr lvl="0">
                        <a:buNone/>
                      </a:pPr>
                      <a:r>
                        <a:rPr lang="en-US" sz="2800" dirty="0"/>
                        <a:t>I would love to chat to you!</a:t>
                      </a:r>
                    </a:p>
                    <a:p>
                      <a:pPr lvl="0">
                        <a:buNone/>
                      </a:pPr>
                      <a:r>
                        <a:rPr lang="en-US" sz="2800" dirty="0"/>
                        <a:t>I don't use mouth words to talk.  </a:t>
                      </a:r>
                    </a:p>
                    <a:p>
                      <a:pPr lvl="0">
                        <a:buNone/>
                      </a:pPr>
                      <a:r>
                        <a:rPr lang="en-US" sz="2800" dirty="0"/>
                        <a:t>I use.... by....</a:t>
                      </a:r>
                      <a:endParaRPr lang="en-US" dirty="0"/>
                    </a:p>
                    <a:p>
                      <a:pPr lvl="0">
                        <a:buNone/>
                      </a:pPr>
                      <a:endParaRPr lang="en-US" sz="2800" dirty="0"/>
                    </a:p>
                    <a:p>
                      <a:pPr lvl="0">
                        <a:buNone/>
                      </a:pPr>
                      <a:r>
                        <a:rPr lang="en-US" sz="2800" dirty="0"/>
                        <a:t>The best way to chat with me is if you....</a:t>
                      </a:r>
                    </a:p>
                    <a:p>
                      <a:pPr lvl="0">
                        <a:buNone/>
                      </a:pPr>
                      <a:endParaRPr lang="en-US" sz="2800" dirty="0"/>
                    </a:p>
                    <a:p>
                      <a:pPr lvl="0">
                        <a:buNone/>
                      </a:pPr>
                      <a:endParaRPr lang="en-US" sz="2800" dirty="0"/>
                    </a:p>
                  </a:txBody>
                  <a:tcPr/>
                </a:tc>
                <a:extLst>
                  <a:ext uri="{0D108BD9-81ED-4DB2-BD59-A6C34878D82A}">
                    <a16:rowId xmlns:a16="http://schemas.microsoft.com/office/drawing/2014/main" val="670609100"/>
                  </a:ext>
                </a:extLst>
              </a:tr>
            </a:tbl>
          </a:graphicData>
        </a:graphic>
      </p:graphicFrame>
    </p:spTree>
    <p:extLst>
      <p:ext uri="{BB962C8B-B14F-4D97-AF65-F5344CB8AC3E}">
        <p14:creationId xmlns:p14="http://schemas.microsoft.com/office/powerpoint/2010/main" val="2694656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26EDC0-FAC8-7B63-909B-C1F5A5E44FFE}"/>
              </a:ext>
            </a:extLst>
          </p:cNvPr>
          <p:cNvSpPr txBox="1"/>
          <p:nvPr/>
        </p:nvSpPr>
        <p:spPr>
          <a:xfrm>
            <a:off x="4622459" y="1230087"/>
            <a:ext cx="7189073" cy="550920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3200" dirty="0">
                <a:latin typeface="Calibri"/>
                <a:ea typeface="Calibri"/>
                <a:cs typeface="Calibri"/>
              </a:rPr>
              <a:t>After you have met them, you might want to find out if you have something in common </a:t>
            </a:r>
            <a:endParaRPr lang="en-US" sz="3200"/>
          </a:p>
          <a:p>
            <a:endParaRPr lang="en-US" sz="3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a:ea typeface="Calibri"/>
                <a:cs typeface="Calibri"/>
              </a:rPr>
              <a:t>Having something in common or shared interests is a good start for a friendship </a:t>
            </a:r>
          </a:p>
          <a:p>
            <a:pPr marL="285750" indent="-285750">
              <a:buFont typeface="Arial" panose="020B0604020202020204" pitchFamily="34" charset="0"/>
              <a:buChar char="•"/>
            </a:pPr>
            <a:endParaRPr lang="en-US" sz="3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200" dirty="0">
                <a:latin typeface="Calibri"/>
                <a:ea typeface="Calibri"/>
                <a:cs typeface="Calibri"/>
              </a:rPr>
              <a:t>You might find the same things funny</a:t>
            </a:r>
          </a:p>
          <a:p>
            <a:pPr marL="285750" indent="-285750">
              <a:buFont typeface="Arial" panose="020B0604020202020204" pitchFamily="34" charset="0"/>
              <a:buChar char="•"/>
            </a:pPr>
            <a:r>
              <a:rPr lang="en-GB" sz="3200" dirty="0">
                <a:latin typeface="Calibri"/>
                <a:ea typeface="Calibri"/>
                <a:cs typeface="Calibri"/>
              </a:rPr>
              <a:t>You might like the same music</a:t>
            </a:r>
            <a:endParaRPr lang="en-GB" sz="32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3200" dirty="0">
                <a:latin typeface="Calibri"/>
                <a:ea typeface="Calibri"/>
                <a:cs typeface="Calibri"/>
              </a:rPr>
              <a:t>You might both love walking your dogs</a:t>
            </a:r>
            <a:endParaRPr lang="en-GB" sz="32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AU" sz="3200"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61DC9F7-5077-B55C-DEE1-04D464145B43}"/>
              </a:ext>
            </a:extLst>
          </p:cNvPr>
          <p:cNvSpPr txBox="1"/>
          <p:nvPr/>
        </p:nvSpPr>
        <p:spPr>
          <a:xfrm>
            <a:off x="2620748" y="67489"/>
            <a:ext cx="6950503"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Getting to know new people</a:t>
            </a:r>
          </a:p>
        </p:txBody>
      </p:sp>
      <p:pic>
        <p:nvPicPr>
          <p:cNvPr id="4" name="Picture 3">
            <a:extLst>
              <a:ext uri="{FF2B5EF4-FFF2-40B4-BE49-F238E27FC236}">
                <a16:creationId xmlns:a16="http://schemas.microsoft.com/office/drawing/2014/main" id="{3E3D8C33-875F-AACC-D64E-E7BBAE8B4949}"/>
              </a:ext>
            </a:extLst>
          </p:cNvPr>
          <p:cNvPicPr>
            <a:picLocks noChangeAspect="1"/>
          </p:cNvPicPr>
          <p:nvPr/>
        </p:nvPicPr>
        <p:blipFill>
          <a:blip r:embed="rId3"/>
          <a:srcRect t="10573" b="10951"/>
          <a:stretch/>
        </p:blipFill>
        <p:spPr>
          <a:xfrm>
            <a:off x="627066" y="889919"/>
            <a:ext cx="3567939" cy="2840639"/>
          </a:xfrm>
          <a:prstGeom prst="rect">
            <a:avLst/>
          </a:prstGeom>
        </p:spPr>
      </p:pic>
      <p:pic>
        <p:nvPicPr>
          <p:cNvPr id="12" name="Picture 11">
            <a:extLst>
              <a:ext uri="{FF2B5EF4-FFF2-40B4-BE49-F238E27FC236}">
                <a16:creationId xmlns:a16="http://schemas.microsoft.com/office/drawing/2014/main" id="{B9C853D5-62EA-DF74-0201-121234201475}"/>
              </a:ext>
            </a:extLst>
          </p:cNvPr>
          <p:cNvPicPr>
            <a:picLocks noChangeAspect="1"/>
          </p:cNvPicPr>
          <p:nvPr/>
        </p:nvPicPr>
        <p:blipFill>
          <a:blip r:embed="rId4"/>
          <a:srcRect t="9619" b="11524"/>
          <a:stretch/>
        </p:blipFill>
        <p:spPr>
          <a:xfrm>
            <a:off x="651244" y="4006043"/>
            <a:ext cx="3578164" cy="2812345"/>
          </a:xfrm>
          <a:prstGeom prst="rect">
            <a:avLst/>
          </a:prstGeom>
        </p:spPr>
      </p:pic>
    </p:spTree>
    <p:extLst>
      <p:ext uri="{BB962C8B-B14F-4D97-AF65-F5344CB8AC3E}">
        <p14:creationId xmlns:p14="http://schemas.microsoft.com/office/powerpoint/2010/main" val="13255364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C3B0A4-58B8-6F65-434D-078BE6540C3C}"/>
              </a:ext>
            </a:extLst>
          </p:cNvPr>
          <p:cNvSpPr txBox="1"/>
          <p:nvPr/>
        </p:nvSpPr>
        <p:spPr>
          <a:xfrm>
            <a:off x="5020928" y="1856667"/>
            <a:ext cx="6891246" cy="3970318"/>
          </a:xfrm>
          <a:prstGeom prst="rect">
            <a:avLst/>
          </a:prstGeom>
          <a:noFill/>
        </p:spPr>
        <p:txBody>
          <a:bodyPr wrap="square" lIns="91440" tIns="45720" rIns="91440" bIns="45720" rtlCol="0" anchor="t">
            <a:spAutoFit/>
          </a:bodyPr>
          <a:lstStyle/>
          <a:p>
            <a:pPr marL="342900" indent="-342900">
              <a:buSzPts val="1800"/>
              <a:buFont typeface="Arial" panose="020B0604020202020204" pitchFamily="34" charset="0"/>
              <a:buChar char="•"/>
            </a:pPr>
            <a:r>
              <a:rPr lang="en-US" sz="3600" dirty="0">
                <a:solidFill>
                  <a:srgbClr val="000000"/>
                </a:solidFill>
                <a:latin typeface="Calibri"/>
                <a:ea typeface="Calibri"/>
                <a:cs typeface="Calibri"/>
              </a:rPr>
              <a:t>In the next few slides, we are going to look at some ideas for conversation starters</a:t>
            </a:r>
            <a:endPar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342900">
              <a:buSzPts val="1800"/>
              <a:buFont typeface="Arial" panose="020B0604020202020204" pitchFamily="34" charset="0"/>
              <a:buChar char="•"/>
            </a:pPr>
            <a:endParaRPr lang="en-US" sz="3600" dirty="0">
              <a:solidFill>
                <a:srgbClr val="000000"/>
              </a:solidFill>
              <a:latin typeface="Calibri"/>
              <a:ea typeface="Calibri"/>
              <a:cs typeface="Calibri"/>
            </a:endParaRPr>
          </a:p>
          <a:p>
            <a:pPr marL="342900" indent="-342900">
              <a:buSzPts val="1800"/>
              <a:buFont typeface="Arial" panose="020B0604020202020204" pitchFamily="34" charset="0"/>
              <a:buChar char="•"/>
            </a:pPr>
            <a:r>
              <a:rPr lang="en-US" sz="3600" dirty="0" err="1">
                <a:solidFill>
                  <a:srgbClr val="000000"/>
                </a:solidFill>
                <a:latin typeface="Calibri"/>
                <a:ea typeface="Calibri"/>
                <a:cs typeface="Calibri"/>
              </a:rPr>
              <a:t>Favourite</a:t>
            </a:r>
            <a:r>
              <a:rPr lang="en-US" sz="3600" dirty="0">
                <a:solidFill>
                  <a:srgbClr val="000000"/>
                </a:solidFill>
                <a:latin typeface="Calibri"/>
                <a:ea typeface="Calibri"/>
                <a:cs typeface="Calibri"/>
              </a:rPr>
              <a:t> conversation starters can make good pre-stored phrases in a "Quick chat" folder</a:t>
            </a:r>
            <a:endPar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D12BA0F-A739-4218-F81E-8145E2A8AB33}"/>
              </a:ext>
            </a:extLst>
          </p:cNvPr>
          <p:cNvPicPr>
            <a:picLocks noChangeAspect="1"/>
          </p:cNvPicPr>
          <p:nvPr/>
        </p:nvPicPr>
        <p:blipFill>
          <a:blip r:embed="rId2"/>
          <a:stretch>
            <a:fillRect/>
          </a:stretch>
        </p:blipFill>
        <p:spPr>
          <a:xfrm>
            <a:off x="460455" y="1586631"/>
            <a:ext cx="5152982" cy="5245908"/>
          </a:xfrm>
          <a:prstGeom prst="rect">
            <a:avLst/>
          </a:prstGeom>
        </p:spPr>
      </p:pic>
      <p:sp>
        <p:nvSpPr>
          <p:cNvPr id="7" name="TextBox 6">
            <a:extLst>
              <a:ext uri="{FF2B5EF4-FFF2-40B4-BE49-F238E27FC236}">
                <a16:creationId xmlns:a16="http://schemas.microsoft.com/office/drawing/2014/main" id="{86A4672D-EA79-0CAE-CC9E-4D608BC52215}"/>
              </a:ext>
            </a:extLst>
          </p:cNvPr>
          <p:cNvSpPr txBox="1"/>
          <p:nvPr/>
        </p:nvSpPr>
        <p:spPr>
          <a:xfrm>
            <a:off x="2620748" y="395485"/>
            <a:ext cx="6950503"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Getting to know new people</a:t>
            </a:r>
          </a:p>
        </p:txBody>
      </p:sp>
    </p:spTree>
    <p:extLst>
      <p:ext uri="{BB962C8B-B14F-4D97-AF65-F5344CB8AC3E}">
        <p14:creationId xmlns:p14="http://schemas.microsoft.com/office/powerpoint/2010/main" val="2615562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D9AC41D-F3DD-080D-35E5-5BF8CAB49579}"/>
              </a:ext>
            </a:extLst>
          </p:cNvPr>
          <p:cNvSpPr txBox="1"/>
          <p:nvPr/>
        </p:nvSpPr>
        <p:spPr>
          <a:xfrm>
            <a:off x="3792385" y="901342"/>
            <a:ext cx="7228630" cy="526297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What is your </a:t>
            </a:r>
            <a:r>
              <a:rPr lang="en-US" sz="2400" dirty="0" err="1">
                <a:latin typeface="Calibri" panose="020F0502020204030204" pitchFamily="34" charset="0"/>
                <a:ea typeface="Calibri" panose="020F0502020204030204" pitchFamily="34" charset="0"/>
                <a:cs typeface="Calibri" panose="020F0502020204030204" pitchFamily="34" charset="0"/>
              </a:rPr>
              <a:t>favourite</a:t>
            </a:r>
            <a:r>
              <a:rPr lang="en-US" sz="2400" dirty="0">
                <a:latin typeface="Calibri" panose="020F0502020204030204" pitchFamily="34" charset="0"/>
                <a:ea typeface="Calibri" panose="020F0502020204030204" pitchFamily="34" charset="0"/>
                <a:cs typeface="Calibri" panose="020F0502020204030204" pitchFamily="34" charset="0"/>
              </a:rPr>
              <a:t> movie or tv show?</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a:ea typeface="Calibri"/>
                <a:cs typeface="Calibri"/>
              </a:rPr>
              <a:t>What foods do you like?</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a:ea typeface="Calibri"/>
              <a:cs typeface="Calibri"/>
            </a:endParaRP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What do you like to do on the weekend?</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What would be your dream pet?</a:t>
            </a:r>
            <a:endParaRPr lang="en-AU" sz="2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B2887740-9713-3B1B-2D18-0706473EC8F0}"/>
              </a:ext>
            </a:extLst>
          </p:cNvPr>
          <p:cNvPicPr>
            <a:picLocks noChangeAspect="1"/>
          </p:cNvPicPr>
          <p:nvPr/>
        </p:nvPicPr>
        <p:blipFill>
          <a:blip r:embed="rId3"/>
          <a:stretch>
            <a:fillRect/>
          </a:stretch>
        </p:blipFill>
        <p:spPr>
          <a:xfrm>
            <a:off x="2107084" y="2375677"/>
            <a:ext cx="1057414" cy="1057414"/>
          </a:xfrm>
          <a:prstGeom prst="rect">
            <a:avLst/>
          </a:prstGeom>
        </p:spPr>
      </p:pic>
      <p:pic>
        <p:nvPicPr>
          <p:cNvPr id="10" name="Picture 9">
            <a:extLst>
              <a:ext uri="{FF2B5EF4-FFF2-40B4-BE49-F238E27FC236}">
                <a16:creationId xmlns:a16="http://schemas.microsoft.com/office/drawing/2014/main" id="{701BC0F8-7D9B-1106-9BE3-48BA973E05E7}"/>
              </a:ext>
            </a:extLst>
          </p:cNvPr>
          <p:cNvPicPr>
            <a:picLocks noChangeAspect="1"/>
          </p:cNvPicPr>
          <p:nvPr/>
        </p:nvPicPr>
        <p:blipFill>
          <a:blip r:embed="rId4"/>
          <a:srcRect t="15528" b="17505"/>
          <a:stretch/>
        </p:blipFill>
        <p:spPr>
          <a:xfrm>
            <a:off x="1887005" y="4017398"/>
            <a:ext cx="1497573" cy="1002894"/>
          </a:xfrm>
          <a:prstGeom prst="rect">
            <a:avLst/>
          </a:prstGeom>
        </p:spPr>
      </p:pic>
      <p:pic>
        <p:nvPicPr>
          <p:cNvPr id="16" name="Picture 15">
            <a:extLst>
              <a:ext uri="{FF2B5EF4-FFF2-40B4-BE49-F238E27FC236}">
                <a16:creationId xmlns:a16="http://schemas.microsoft.com/office/drawing/2014/main" id="{C72F2950-2B6A-0ADD-ED53-7BC78CA1E936}"/>
              </a:ext>
            </a:extLst>
          </p:cNvPr>
          <p:cNvPicPr>
            <a:picLocks noChangeAspect="1"/>
          </p:cNvPicPr>
          <p:nvPr/>
        </p:nvPicPr>
        <p:blipFill>
          <a:blip r:embed="rId5"/>
          <a:srcRect t="10677" b="13090"/>
          <a:stretch/>
        </p:blipFill>
        <p:spPr>
          <a:xfrm>
            <a:off x="2001226" y="5604599"/>
            <a:ext cx="1414343" cy="1078193"/>
          </a:xfrm>
          <a:prstGeom prst="rect">
            <a:avLst/>
          </a:prstGeom>
        </p:spPr>
      </p:pic>
      <p:pic>
        <p:nvPicPr>
          <p:cNvPr id="18" name="Picture 17">
            <a:extLst>
              <a:ext uri="{FF2B5EF4-FFF2-40B4-BE49-F238E27FC236}">
                <a16:creationId xmlns:a16="http://schemas.microsoft.com/office/drawing/2014/main" id="{A027D149-840E-E54D-04B9-0FBABFCABF98}"/>
              </a:ext>
            </a:extLst>
          </p:cNvPr>
          <p:cNvPicPr>
            <a:picLocks noChangeAspect="1"/>
          </p:cNvPicPr>
          <p:nvPr/>
        </p:nvPicPr>
        <p:blipFill>
          <a:blip r:embed="rId6"/>
          <a:srcRect t="19455" b="20834"/>
          <a:stretch/>
        </p:blipFill>
        <p:spPr>
          <a:xfrm>
            <a:off x="1932877" y="865228"/>
            <a:ext cx="1551039" cy="926142"/>
          </a:xfrm>
          <a:prstGeom prst="rect">
            <a:avLst/>
          </a:prstGeom>
        </p:spPr>
      </p:pic>
      <p:sp>
        <p:nvSpPr>
          <p:cNvPr id="2" name="TextBox 1">
            <a:extLst>
              <a:ext uri="{FF2B5EF4-FFF2-40B4-BE49-F238E27FC236}">
                <a16:creationId xmlns:a16="http://schemas.microsoft.com/office/drawing/2014/main" id="{2495DAED-0690-39B8-9779-4EDB74E26391}"/>
              </a:ext>
            </a:extLst>
          </p:cNvPr>
          <p:cNvSpPr txBox="1"/>
          <p:nvPr/>
        </p:nvSpPr>
        <p:spPr>
          <a:xfrm>
            <a:off x="2620748" y="0"/>
            <a:ext cx="6950503"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Conversation starters</a:t>
            </a:r>
          </a:p>
        </p:txBody>
      </p:sp>
    </p:spTree>
    <p:extLst>
      <p:ext uri="{BB962C8B-B14F-4D97-AF65-F5344CB8AC3E}">
        <p14:creationId xmlns:p14="http://schemas.microsoft.com/office/powerpoint/2010/main" val="663085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C83E1A-BEF5-7045-1E13-388705D6EC07}"/>
              </a:ext>
            </a:extLst>
          </p:cNvPr>
          <p:cNvSpPr txBox="1"/>
          <p:nvPr/>
        </p:nvSpPr>
        <p:spPr>
          <a:xfrm>
            <a:off x="3809263" y="1055195"/>
            <a:ext cx="7200521"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Do you like to stay up late?</a:t>
            </a: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Do you like to get up early?</a:t>
            </a: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If you could have one superpower, what would it be?</a:t>
            </a: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Calibri" panose="020F0502020204030204" pitchFamily="34" charset="0"/>
              </a:rPr>
              <a:t>What things don’t you like to do?</a:t>
            </a:r>
            <a:endParaRPr lang="en-AU" sz="24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B5B1BA7-81B5-5277-7A07-9D9000F92AED}"/>
              </a:ext>
            </a:extLst>
          </p:cNvPr>
          <p:cNvPicPr>
            <a:picLocks noChangeAspect="1"/>
          </p:cNvPicPr>
          <p:nvPr/>
        </p:nvPicPr>
        <p:blipFill>
          <a:blip r:embed="rId3"/>
          <a:stretch>
            <a:fillRect/>
          </a:stretch>
        </p:blipFill>
        <p:spPr>
          <a:xfrm>
            <a:off x="2120905" y="793313"/>
            <a:ext cx="1315117" cy="1315117"/>
          </a:xfrm>
          <a:prstGeom prst="rect">
            <a:avLst/>
          </a:prstGeom>
        </p:spPr>
      </p:pic>
      <p:pic>
        <p:nvPicPr>
          <p:cNvPr id="16" name="Picture 15">
            <a:extLst>
              <a:ext uri="{FF2B5EF4-FFF2-40B4-BE49-F238E27FC236}">
                <a16:creationId xmlns:a16="http://schemas.microsoft.com/office/drawing/2014/main" id="{7A8928A4-9460-194A-5BDD-6C6E4ADB59FC}"/>
              </a:ext>
            </a:extLst>
          </p:cNvPr>
          <p:cNvPicPr>
            <a:picLocks noChangeAspect="1"/>
          </p:cNvPicPr>
          <p:nvPr/>
        </p:nvPicPr>
        <p:blipFill>
          <a:blip r:embed="rId4"/>
          <a:stretch>
            <a:fillRect/>
          </a:stretch>
        </p:blipFill>
        <p:spPr>
          <a:xfrm>
            <a:off x="2184529" y="2362089"/>
            <a:ext cx="1187867" cy="1187867"/>
          </a:xfrm>
          <a:prstGeom prst="rect">
            <a:avLst/>
          </a:prstGeom>
        </p:spPr>
      </p:pic>
      <p:pic>
        <p:nvPicPr>
          <p:cNvPr id="20" name="Picture 19">
            <a:extLst>
              <a:ext uri="{FF2B5EF4-FFF2-40B4-BE49-F238E27FC236}">
                <a16:creationId xmlns:a16="http://schemas.microsoft.com/office/drawing/2014/main" id="{7DD31805-ECA3-429B-903D-D0C0CA42ABB1}"/>
              </a:ext>
            </a:extLst>
          </p:cNvPr>
          <p:cNvPicPr>
            <a:picLocks noChangeAspect="1"/>
          </p:cNvPicPr>
          <p:nvPr/>
        </p:nvPicPr>
        <p:blipFill>
          <a:blip r:embed="rId5"/>
          <a:stretch>
            <a:fillRect/>
          </a:stretch>
        </p:blipFill>
        <p:spPr>
          <a:xfrm>
            <a:off x="2120905" y="3798468"/>
            <a:ext cx="1445471" cy="1445471"/>
          </a:xfrm>
          <a:prstGeom prst="rect">
            <a:avLst/>
          </a:prstGeom>
        </p:spPr>
      </p:pic>
      <p:pic>
        <p:nvPicPr>
          <p:cNvPr id="24" name="Picture 23">
            <a:extLst>
              <a:ext uri="{FF2B5EF4-FFF2-40B4-BE49-F238E27FC236}">
                <a16:creationId xmlns:a16="http://schemas.microsoft.com/office/drawing/2014/main" id="{181F6893-D80E-F17F-FF3E-8CC3672CDA63}"/>
              </a:ext>
            </a:extLst>
          </p:cNvPr>
          <p:cNvPicPr>
            <a:picLocks noChangeAspect="1"/>
          </p:cNvPicPr>
          <p:nvPr/>
        </p:nvPicPr>
        <p:blipFill>
          <a:blip r:embed="rId6"/>
          <a:stretch>
            <a:fillRect/>
          </a:stretch>
        </p:blipFill>
        <p:spPr>
          <a:xfrm>
            <a:off x="2297568" y="5492451"/>
            <a:ext cx="1138454" cy="1138454"/>
          </a:xfrm>
          <a:prstGeom prst="rect">
            <a:avLst/>
          </a:prstGeom>
        </p:spPr>
      </p:pic>
      <p:sp>
        <p:nvSpPr>
          <p:cNvPr id="2" name="TextBox 1">
            <a:extLst>
              <a:ext uri="{FF2B5EF4-FFF2-40B4-BE49-F238E27FC236}">
                <a16:creationId xmlns:a16="http://schemas.microsoft.com/office/drawing/2014/main" id="{0A47E27F-4233-E287-A19C-C2312EC10303}"/>
              </a:ext>
            </a:extLst>
          </p:cNvPr>
          <p:cNvSpPr txBox="1"/>
          <p:nvPr/>
        </p:nvSpPr>
        <p:spPr>
          <a:xfrm>
            <a:off x="2620748" y="0"/>
            <a:ext cx="6950503"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Conversation starters</a:t>
            </a:r>
          </a:p>
        </p:txBody>
      </p:sp>
    </p:spTree>
    <p:extLst>
      <p:ext uri="{BB962C8B-B14F-4D97-AF65-F5344CB8AC3E}">
        <p14:creationId xmlns:p14="http://schemas.microsoft.com/office/powerpoint/2010/main" val="16158432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ADE4C6E-C958-A65F-3081-D6D3F4D1F05D}"/>
              </a:ext>
            </a:extLst>
          </p:cNvPr>
          <p:cNvSpPr txBox="1"/>
          <p:nvPr/>
        </p:nvSpPr>
        <p:spPr>
          <a:xfrm>
            <a:off x="2996623" y="1295275"/>
            <a:ext cx="7802049" cy="4267450"/>
          </a:xfrm>
          <a:prstGeom prst="rect">
            <a:avLst/>
          </a:prstGeom>
          <a:noFill/>
        </p:spPr>
        <p:txBody>
          <a:bodyPr wrap="square" lIns="91440" tIns="45720" rIns="91440" bIns="45720" rtlCol="0" anchor="t">
            <a:spAutoFit/>
          </a:bodyPr>
          <a:lstStyle/>
          <a:p>
            <a:pPr marL="971550" lvl="1" indent="-514350" algn="l">
              <a:lnSpc>
                <a:spcPct val="150000"/>
              </a:lnSpc>
              <a:buAutoNum type="arabicPeriod"/>
            </a:pPr>
            <a:r>
              <a:rPr lang="en-US" sz="3200" dirty="0">
                <a:latin typeface="Calibri"/>
                <a:ea typeface="Calibri"/>
                <a:cs typeface="Calibri"/>
              </a:rPr>
              <a:t>How to keep friends from school </a:t>
            </a:r>
            <a:endParaRPr lang="en-US" sz="2400" dirty="0">
              <a:latin typeface="Calibri"/>
              <a:ea typeface="Calibri"/>
              <a:cs typeface="Calibri"/>
            </a:endParaRPr>
          </a:p>
          <a:p>
            <a:pPr marL="914400" lvl="1" indent="-457200">
              <a:lnSpc>
                <a:spcPct val="150000"/>
              </a:lnSpc>
              <a:buAutoNum type="arabicPeriod"/>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914400" lvl="1" indent="-457200">
              <a:lnSpc>
                <a:spcPct val="150000"/>
              </a:lnSpc>
              <a:buAutoNum type="arabicPeriod"/>
            </a:pPr>
            <a:endParaRPr lang="en-US" sz="2000" dirty="0">
              <a:latin typeface="Calibri"/>
              <a:ea typeface="Calibri"/>
              <a:cs typeface="Calibri"/>
            </a:endParaRPr>
          </a:p>
          <a:p>
            <a:pPr marL="971550" lvl="1" indent="-514350">
              <a:lnSpc>
                <a:spcPct val="150000"/>
              </a:lnSpc>
              <a:buAutoNum type="arabicPeriod"/>
            </a:pPr>
            <a:r>
              <a:rPr lang="en-US" sz="3200" dirty="0">
                <a:latin typeface="Calibri"/>
                <a:ea typeface="Calibri"/>
                <a:cs typeface="Calibri"/>
              </a:rPr>
              <a:t>How to make new friends after school</a:t>
            </a:r>
            <a:endParaRPr lang="en-US" sz="2800" dirty="0">
              <a:latin typeface="Calibri"/>
              <a:ea typeface="Calibri"/>
              <a:cs typeface="Calibri"/>
            </a:endParaRPr>
          </a:p>
          <a:p>
            <a:pPr marL="914400" lvl="1" indent="-457200">
              <a:lnSpc>
                <a:spcPct val="150000"/>
              </a:lnSpc>
              <a:buAutoNum type="arabicPeriod"/>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914400" lvl="1" indent="-457200">
              <a:lnSpc>
                <a:spcPct val="150000"/>
              </a:lnSpc>
              <a:buAutoNum type="arabicPeriod"/>
            </a:pPr>
            <a:endParaRPr lang="en-US" sz="2400" dirty="0">
              <a:latin typeface="Calibri"/>
              <a:ea typeface="Calibri"/>
              <a:cs typeface="Calibri"/>
            </a:endParaRPr>
          </a:p>
          <a:p>
            <a:pPr marL="971550" lvl="1" indent="-514350">
              <a:lnSpc>
                <a:spcPct val="150000"/>
              </a:lnSpc>
              <a:buAutoNum type="arabicPeriod"/>
            </a:pPr>
            <a:r>
              <a:rPr lang="en-US" sz="3200" dirty="0">
                <a:latin typeface="Calibri"/>
                <a:ea typeface="Calibri"/>
                <a:cs typeface="Calibri"/>
              </a:rPr>
              <a:t>What</a:t>
            </a:r>
            <a:r>
              <a:rPr lang="en-US" sz="3200" b="0" i="0" dirty="0">
                <a:effectLst/>
                <a:latin typeface="Calibri"/>
                <a:ea typeface="Calibri"/>
                <a:cs typeface="Calibri"/>
              </a:rPr>
              <a:t> </a:t>
            </a:r>
            <a:r>
              <a:rPr lang="en-US" sz="3200" dirty="0">
                <a:latin typeface="Calibri"/>
                <a:ea typeface="Calibri"/>
                <a:cs typeface="Calibri"/>
              </a:rPr>
              <a:t>we can do</a:t>
            </a:r>
            <a:r>
              <a:rPr lang="en-US" sz="3200" b="0" i="0" dirty="0">
                <a:effectLst/>
                <a:latin typeface="Calibri"/>
                <a:ea typeface="Calibri"/>
                <a:cs typeface="Calibri"/>
              </a:rPr>
              <a:t> </a:t>
            </a:r>
            <a:r>
              <a:rPr lang="en-US" sz="3200" dirty="0">
                <a:latin typeface="Calibri"/>
                <a:ea typeface="Calibri"/>
                <a:cs typeface="Calibri"/>
              </a:rPr>
              <a:t>with our friends </a:t>
            </a:r>
            <a:endParaRPr lang="en-AU" sz="3200" b="0" i="0" dirty="0">
              <a:effectLst/>
              <a:latin typeface="Aptos"/>
              <a:ea typeface="Calibri" panose="020F0502020204030204" pitchFamily="34" charset="0"/>
              <a:cs typeface="Arial"/>
            </a:endParaRPr>
          </a:p>
        </p:txBody>
      </p:sp>
      <p:pic>
        <p:nvPicPr>
          <p:cNvPr id="3" name="Picture 2">
            <a:extLst>
              <a:ext uri="{FF2B5EF4-FFF2-40B4-BE49-F238E27FC236}">
                <a16:creationId xmlns:a16="http://schemas.microsoft.com/office/drawing/2014/main" id="{AB1BCF5F-DDF5-BAF1-D9C4-27E1E986909A}"/>
              </a:ext>
            </a:extLst>
          </p:cNvPr>
          <p:cNvPicPr>
            <a:picLocks noChangeAspect="1"/>
          </p:cNvPicPr>
          <p:nvPr/>
        </p:nvPicPr>
        <p:blipFill>
          <a:blip r:embed="rId3"/>
          <a:stretch>
            <a:fillRect/>
          </a:stretch>
        </p:blipFill>
        <p:spPr>
          <a:xfrm>
            <a:off x="271276" y="327780"/>
            <a:ext cx="2716110" cy="2732920"/>
          </a:xfrm>
          <a:prstGeom prst="rect">
            <a:avLst/>
          </a:prstGeom>
        </p:spPr>
      </p:pic>
      <p:pic>
        <p:nvPicPr>
          <p:cNvPr id="11" name="Picture 10">
            <a:extLst>
              <a:ext uri="{FF2B5EF4-FFF2-40B4-BE49-F238E27FC236}">
                <a16:creationId xmlns:a16="http://schemas.microsoft.com/office/drawing/2014/main" id="{F517D996-A0AE-EFD4-853F-5C4A303262B3}"/>
              </a:ext>
            </a:extLst>
          </p:cNvPr>
          <p:cNvPicPr>
            <a:picLocks noChangeAspect="1"/>
          </p:cNvPicPr>
          <p:nvPr/>
        </p:nvPicPr>
        <p:blipFill>
          <a:blip r:embed="rId4"/>
          <a:stretch>
            <a:fillRect/>
          </a:stretch>
        </p:blipFill>
        <p:spPr>
          <a:xfrm>
            <a:off x="9898531" y="263050"/>
            <a:ext cx="2416689" cy="2370921"/>
          </a:xfrm>
          <a:prstGeom prst="rect">
            <a:avLst/>
          </a:prstGeom>
        </p:spPr>
      </p:pic>
      <p:pic>
        <p:nvPicPr>
          <p:cNvPr id="13" name="Picture 12">
            <a:extLst>
              <a:ext uri="{FF2B5EF4-FFF2-40B4-BE49-F238E27FC236}">
                <a16:creationId xmlns:a16="http://schemas.microsoft.com/office/drawing/2014/main" id="{5FBCAAF0-CAD7-6A25-67FD-328A8C0D7310}"/>
              </a:ext>
            </a:extLst>
          </p:cNvPr>
          <p:cNvPicPr>
            <a:picLocks noChangeAspect="1"/>
          </p:cNvPicPr>
          <p:nvPr/>
        </p:nvPicPr>
        <p:blipFill>
          <a:blip r:embed="rId5"/>
          <a:srcRect b="9920"/>
          <a:stretch/>
        </p:blipFill>
        <p:spPr>
          <a:xfrm>
            <a:off x="271277" y="3465929"/>
            <a:ext cx="2725346" cy="2477672"/>
          </a:xfrm>
          <a:prstGeom prst="rect">
            <a:avLst/>
          </a:prstGeom>
        </p:spPr>
      </p:pic>
      <p:sp>
        <p:nvSpPr>
          <p:cNvPr id="2" name="TextBox 1">
            <a:extLst>
              <a:ext uri="{FF2B5EF4-FFF2-40B4-BE49-F238E27FC236}">
                <a16:creationId xmlns:a16="http://schemas.microsoft.com/office/drawing/2014/main" id="{15820515-273F-5791-1C0A-07CD2E7B6EDE}"/>
              </a:ext>
            </a:extLst>
          </p:cNvPr>
          <p:cNvSpPr txBox="1"/>
          <p:nvPr/>
        </p:nvSpPr>
        <p:spPr>
          <a:xfrm>
            <a:off x="3145834" y="191251"/>
            <a:ext cx="7082398" cy="769441"/>
          </a:xfrm>
          <a:prstGeom prst="rect">
            <a:avLst/>
          </a:prstGeom>
          <a:noFill/>
        </p:spPr>
        <p:txBody>
          <a:bodyPr wrap="square" lIns="91440" tIns="45720" rIns="91440" bIns="45720" rtlCol="0" anchor="t">
            <a:spAutoFit/>
          </a:bodyPr>
          <a:lstStyle/>
          <a:p>
            <a:pPr>
              <a:defRPr/>
            </a:pPr>
            <a:r>
              <a:rPr kumimoji="0" lang="en-GB" sz="4400" b="1" i="0" u="none" strike="noStrike" kern="1200" cap="none" spc="0" normalizeH="0" baseline="0" noProof="0" dirty="0">
                <a:ln>
                  <a:noFill/>
                </a:ln>
                <a:solidFill>
                  <a:srgbClr val="036A8B"/>
                </a:solidFill>
                <a:effectLst/>
                <a:uLnTx/>
                <a:uFillTx/>
                <a:latin typeface="Calibri"/>
                <a:ea typeface="Calibri"/>
                <a:cs typeface="Calibri"/>
              </a:rPr>
              <a:t>What will we learn</a:t>
            </a:r>
            <a:r>
              <a:rPr lang="en-GB" sz="4400" b="1" dirty="0">
                <a:solidFill>
                  <a:srgbClr val="036A8B"/>
                </a:solidFill>
                <a:latin typeface="Calibri"/>
                <a:ea typeface="Calibri"/>
                <a:cs typeface="Calibri"/>
              </a:rPr>
              <a:t> today</a:t>
            </a:r>
            <a:r>
              <a:rPr kumimoji="0" lang="en-GB" sz="4400" b="1" i="0" u="none" strike="noStrike" kern="1200" cap="none" spc="0" normalizeH="0" baseline="0" noProof="0" dirty="0">
                <a:ln>
                  <a:noFill/>
                </a:ln>
                <a:solidFill>
                  <a:srgbClr val="036A8B"/>
                </a:solidFill>
                <a:effectLst/>
                <a:uLnTx/>
                <a:uFillTx/>
                <a:latin typeface="Calibri"/>
                <a:ea typeface="Calibri"/>
                <a:cs typeface="Calibri"/>
              </a:rPr>
              <a:t>?</a:t>
            </a:r>
            <a:endParaRPr kumimoji="0" lang="en-AU" sz="4400" b="1" i="0" u="none" strike="noStrike" kern="1200" cap="none" spc="0" normalizeH="0" baseline="0" noProof="0" dirty="0">
              <a:ln>
                <a:noFill/>
              </a:ln>
              <a:solidFill>
                <a:srgbClr val="036A8B"/>
              </a:solidFill>
              <a:effectLst/>
              <a:uLnTx/>
              <a:uFillTx/>
              <a:latin typeface="Calibri"/>
              <a:ea typeface="Calibri"/>
              <a:cs typeface="Calibri"/>
            </a:endParaRPr>
          </a:p>
        </p:txBody>
      </p:sp>
    </p:spTree>
    <p:extLst>
      <p:ext uri="{BB962C8B-B14F-4D97-AF65-F5344CB8AC3E}">
        <p14:creationId xmlns:p14="http://schemas.microsoft.com/office/powerpoint/2010/main" val="578234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3E38DEF-33C1-49BA-9BC0-3D7F910D350D}"/>
              </a:ext>
            </a:extLst>
          </p:cNvPr>
          <p:cNvSpPr txBox="1"/>
          <p:nvPr/>
        </p:nvSpPr>
        <p:spPr>
          <a:xfrm>
            <a:off x="642851" y="4158846"/>
            <a:ext cx="11549092" cy="2554545"/>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3200" dirty="0">
                <a:latin typeface="Calibri"/>
                <a:ea typeface="Calibri"/>
                <a:cs typeface="Calibri"/>
              </a:rPr>
              <a:t>It takes a long time to make a friendship.</a:t>
            </a:r>
          </a:p>
          <a:p>
            <a:endParaRPr lang="en-US" sz="3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a:ea typeface="Calibri"/>
                <a:cs typeface="Calibri"/>
              </a:rPr>
              <a:t>After a while you might want to exchange contact details.</a:t>
            </a:r>
          </a:p>
          <a:p>
            <a:pPr marL="285750" indent="-285750">
              <a:buFont typeface="Arial" panose="020B0604020202020204" pitchFamily="34" charset="0"/>
              <a:buChar char="•"/>
            </a:pPr>
            <a:endParaRPr lang="en-US" sz="3200" dirty="0">
              <a:latin typeface="Calibri"/>
              <a:ea typeface="Calibri"/>
              <a:cs typeface="Calibri"/>
            </a:endParaRPr>
          </a:p>
          <a:p>
            <a:pPr marL="285750" indent="-285750">
              <a:buFont typeface="Arial" panose="020B0604020202020204" pitchFamily="34" charset="0"/>
              <a:buChar char="•"/>
            </a:pPr>
            <a:r>
              <a:rPr lang="en-US" sz="3200" dirty="0">
                <a:latin typeface="Calibri"/>
                <a:ea typeface="Calibri"/>
                <a:cs typeface="Calibri"/>
              </a:rPr>
              <a:t>Or you might just want to meet up at the same place again.</a:t>
            </a:r>
            <a:endParaRPr lang="en-AU" sz="3200" dirty="0">
              <a:latin typeface="Calibri"/>
              <a:ea typeface="Calibri"/>
              <a:cs typeface="Calibri"/>
            </a:endParaRPr>
          </a:p>
        </p:txBody>
      </p:sp>
      <p:pic>
        <p:nvPicPr>
          <p:cNvPr id="8" name="Picture 7">
            <a:extLst>
              <a:ext uri="{FF2B5EF4-FFF2-40B4-BE49-F238E27FC236}">
                <a16:creationId xmlns:a16="http://schemas.microsoft.com/office/drawing/2014/main" id="{321F64CF-4BC0-6E2B-F0D7-9E01812AB0B3}"/>
              </a:ext>
            </a:extLst>
          </p:cNvPr>
          <p:cNvPicPr>
            <a:picLocks noChangeAspect="1"/>
          </p:cNvPicPr>
          <p:nvPr/>
        </p:nvPicPr>
        <p:blipFill>
          <a:blip r:embed="rId2"/>
          <a:srcRect t="16226" b="15774"/>
          <a:stretch/>
        </p:blipFill>
        <p:spPr>
          <a:xfrm>
            <a:off x="354282" y="1350095"/>
            <a:ext cx="3352288" cy="2302229"/>
          </a:xfrm>
          <a:prstGeom prst="rect">
            <a:avLst/>
          </a:prstGeom>
        </p:spPr>
      </p:pic>
      <p:pic>
        <p:nvPicPr>
          <p:cNvPr id="10" name="Picture 9">
            <a:extLst>
              <a:ext uri="{FF2B5EF4-FFF2-40B4-BE49-F238E27FC236}">
                <a16:creationId xmlns:a16="http://schemas.microsoft.com/office/drawing/2014/main" id="{CA29699F-686F-C93F-5CB5-A1801FBBC011}"/>
              </a:ext>
            </a:extLst>
          </p:cNvPr>
          <p:cNvPicPr>
            <a:picLocks noChangeAspect="1"/>
          </p:cNvPicPr>
          <p:nvPr/>
        </p:nvPicPr>
        <p:blipFill>
          <a:blip r:embed="rId3"/>
          <a:stretch>
            <a:fillRect/>
          </a:stretch>
        </p:blipFill>
        <p:spPr>
          <a:xfrm>
            <a:off x="4788122" y="1350802"/>
            <a:ext cx="2615702" cy="2513483"/>
          </a:xfrm>
          <a:prstGeom prst="rect">
            <a:avLst/>
          </a:prstGeom>
        </p:spPr>
      </p:pic>
      <p:pic>
        <p:nvPicPr>
          <p:cNvPr id="12" name="Picture 11">
            <a:extLst>
              <a:ext uri="{FF2B5EF4-FFF2-40B4-BE49-F238E27FC236}">
                <a16:creationId xmlns:a16="http://schemas.microsoft.com/office/drawing/2014/main" id="{E5910C17-7262-AC35-6F7A-969269FF4C3F}"/>
              </a:ext>
            </a:extLst>
          </p:cNvPr>
          <p:cNvPicPr>
            <a:picLocks noChangeAspect="1"/>
          </p:cNvPicPr>
          <p:nvPr/>
        </p:nvPicPr>
        <p:blipFill>
          <a:blip r:embed="rId4"/>
          <a:srcRect t="2519" b="6754"/>
          <a:stretch/>
        </p:blipFill>
        <p:spPr>
          <a:xfrm>
            <a:off x="8300757" y="1098129"/>
            <a:ext cx="3349824" cy="3018304"/>
          </a:xfrm>
          <a:prstGeom prst="rect">
            <a:avLst/>
          </a:prstGeom>
        </p:spPr>
      </p:pic>
      <p:sp>
        <p:nvSpPr>
          <p:cNvPr id="7" name="TextBox 6">
            <a:extLst>
              <a:ext uri="{FF2B5EF4-FFF2-40B4-BE49-F238E27FC236}">
                <a16:creationId xmlns:a16="http://schemas.microsoft.com/office/drawing/2014/main" id="{297A1025-E258-3308-B4C7-925D792FCFBB}"/>
              </a:ext>
            </a:extLst>
          </p:cNvPr>
          <p:cNvSpPr txBox="1"/>
          <p:nvPr/>
        </p:nvSpPr>
        <p:spPr>
          <a:xfrm>
            <a:off x="4376358" y="95077"/>
            <a:ext cx="2680595"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Friendship</a:t>
            </a:r>
          </a:p>
        </p:txBody>
      </p:sp>
    </p:spTree>
    <p:extLst>
      <p:ext uri="{BB962C8B-B14F-4D97-AF65-F5344CB8AC3E}">
        <p14:creationId xmlns:p14="http://schemas.microsoft.com/office/powerpoint/2010/main" val="20407542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FD730A-BD5B-80EC-8132-EE1E5AF6D7A5}"/>
              </a:ext>
            </a:extLst>
          </p:cNvPr>
          <p:cNvSpPr txBox="1"/>
          <p:nvPr/>
        </p:nvSpPr>
        <p:spPr>
          <a:xfrm>
            <a:off x="625653" y="3648553"/>
            <a:ext cx="11076578" cy="2686948"/>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sz="2400" dirty="0">
                <a:latin typeface="Calibri"/>
                <a:ea typeface="Calibri"/>
                <a:cs typeface="Calibri"/>
              </a:rPr>
              <a:t>When making friends we don’t have to be perfect. </a:t>
            </a:r>
          </a:p>
          <a:p>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a:ea typeface="Calibri"/>
                <a:cs typeface="Calibri"/>
              </a:rPr>
              <a:t>We might feel shy or embarrassed and that is ok. </a:t>
            </a:r>
          </a:p>
          <a:p>
            <a:pPr marL="342900" indent="-342900">
              <a:buFont typeface="Arial" panose="020B0604020202020204" pitchFamily="34" charset="0"/>
              <a:buChar char="•"/>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a:ea typeface="Calibri"/>
                <a:cs typeface="Calibri"/>
              </a:rPr>
              <a:t>Sometimes it is be difficult to say what we want to.</a:t>
            </a:r>
          </a:p>
          <a:p>
            <a:endParaRPr lang="en-US" sz="2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a:ea typeface="Calibri"/>
                <a:cs typeface="Calibri"/>
              </a:rPr>
              <a:t>Tell yourself that you’re doing a good job and that you’re learning something new.</a:t>
            </a:r>
          </a:p>
        </p:txBody>
      </p:sp>
      <p:pic>
        <p:nvPicPr>
          <p:cNvPr id="7" name="Picture 6">
            <a:extLst>
              <a:ext uri="{FF2B5EF4-FFF2-40B4-BE49-F238E27FC236}">
                <a16:creationId xmlns:a16="http://schemas.microsoft.com/office/drawing/2014/main" id="{EEEA8D17-B35C-4675-26E8-BEFAFFF83ADF}"/>
              </a:ext>
            </a:extLst>
          </p:cNvPr>
          <p:cNvPicPr>
            <a:picLocks noChangeAspect="1"/>
          </p:cNvPicPr>
          <p:nvPr/>
        </p:nvPicPr>
        <p:blipFill>
          <a:blip r:embed="rId2" cstate="print">
            <a:extLst>
              <a:ext uri="{28A0092B-C50C-407E-A947-70E740481C1C}">
                <a14:useLocalDpi xmlns:a14="http://schemas.microsoft.com/office/drawing/2010/main" val="0"/>
              </a:ext>
            </a:extLst>
          </a:blip>
          <a:srcRect t="21863"/>
          <a:stretch/>
        </p:blipFill>
        <p:spPr bwMode="auto">
          <a:xfrm flipH="1">
            <a:off x="8693270" y="397972"/>
            <a:ext cx="3009403" cy="3079794"/>
          </a:xfrm>
          <a:prstGeom prst="rect">
            <a:avLst/>
          </a:prstGeom>
          <a:noFill/>
          <a:ln>
            <a:noFill/>
          </a:ln>
        </p:spPr>
      </p:pic>
      <p:sp>
        <p:nvSpPr>
          <p:cNvPr id="8" name="TextBox 7">
            <a:extLst>
              <a:ext uri="{FF2B5EF4-FFF2-40B4-BE49-F238E27FC236}">
                <a16:creationId xmlns:a16="http://schemas.microsoft.com/office/drawing/2014/main" id="{9E3FC74F-390A-BCA1-6E8F-61AEA28AF51A}"/>
              </a:ext>
            </a:extLst>
          </p:cNvPr>
          <p:cNvSpPr txBox="1"/>
          <p:nvPr/>
        </p:nvSpPr>
        <p:spPr>
          <a:xfrm>
            <a:off x="3730977" y="45385"/>
            <a:ext cx="4730045"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Nobody is perfect!</a:t>
            </a:r>
          </a:p>
        </p:txBody>
      </p:sp>
      <p:pic>
        <p:nvPicPr>
          <p:cNvPr id="11" name="Picture 10" descr="A child holding a phone to his mouth&#10;&#10;AI-generated content may be incorrect.">
            <a:extLst>
              <a:ext uri="{FF2B5EF4-FFF2-40B4-BE49-F238E27FC236}">
                <a16:creationId xmlns:a16="http://schemas.microsoft.com/office/drawing/2014/main" id="{4789C81C-5E74-E9FC-B1F4-4A05F4CDE489}"/>
              </a:ext>
            </a:extLst>
          </p:cNvPr>
          <p:cNvPicPr>
            <a:picLocks noChangeAspect="1"/>
          </p:cNvPicPr>
          <p:nvPr/>
        </p:nvPicPr>
        <p:blipFill>
          <a:blip r:embed="rId3">
            <a:extLst>
              <a:ext uri="{28A0092B-C50C-407E-A947-70E740481C1C}">
                <a14:useLocalDpi xmlns:a14="http://schemas.microsoft.com/office/drawing/2010/main" val="0"/>
              </a:ext>
            </a:extLst>
          </a:blip>
          <a:srcRect b="22507"/>
          <a:stretch/>
        </p:blipFill>
        <p:spPr>
          <a:xfrm>
            <a:off x="6154938" y="1078917"/>
            <a:ext cx="2361773" cy="2424261"/>
          </a:xfrm>
          <a:prstGeom prst="rect">
            <a:avLst/>
          </a:prstGeom>
        </p:spPr>
      </p:pic>
      <p:pic>
        <p:nvPicPr>
          <p:cNvPr id="4" name="Picture 3">
            <a:extLst>
              <a:ext uri="{FF2B5EF4-FFF2-40B4-BE49-F238E27FC236}">
                <a16:creationId xmlns:a16="http://schemas.microsoft.com/office/drawing/2014/main" id="{250A3066-0B04-B97A-2EB8-E840C1C5BBB8}"/>
              </a:ext>
            </a:extLst>
          </p:cNvPr>
          <p:cNvPicPr>
            <a:picLocks noChangeAspect="1"/>
          </p:cNvPicPr>
          <p:nvPr/>
        </p:nvPicPr>
        <p:blipFill>
          <a:blip r:embed="rId4"/>
          <a:stretch>
            <a:fillRect/>
          </a:stretch>
        </p:blipFill>
        <p:spPr>
          <a:xfrm>
            <a:off x="3593594" y="1089000"/>
            <a:ext cx="2354899" cy="2410656"/>
          </a:xfrm>
          <a:prstGeom prst="rect">
            <a:avLst/>
          </a:prstGeom>
        </p:spPr>
      </p:pic>
      <p:pic>
        <p:nvPicPr>
          <p:cNvPr id="6" name="Picture 5">
            <a:extLst>
              <a:ext uri="{FF2B5EF4-FFF2-40B4-BE49-F238E27FC236}">
                <a16:creationId xmlns:a16="http://schemas.microsoft.com/office/drawing/2014/main" id="{9D08E806-47C4-3874-8D34-F06C6AB59EA1}"/>
              </a:ext>
            </a:extLst>
          </p:cNvPr>
          <p:cNvPicPr>
            <a:picLocks noChangeAspect="1"/>
          </p:cNvPicPr>
          <p:nvPr/>
        </p:nvPicPr>
        <p:blipFill>
          <a:blip r:embed="rId5">
            <a:extLst>
              <a:ext uri="{28A0092B-C50C-407E-A947-70E740481C1C}">
                <a14:useLocalDpi xmlns:a14="http://schemas.microsoft.com/office/drawing/2010/main" val="0"/>
              </a:ext>
            </a:extLst>
          </a:blip>
          <a:srcRect l="14712" t="18095" b="13175"/>
          <a:stretch/>
        </p:blipFill>
        <p:spPr>
          <a:xfrm>
            <a:off x="169612" y="1326510"/>
            <a:ext cx="3413521" cy="2103662"/>
          </a:xfrm>
          <a:prstGeom prst="rect">
            <a:avLst/>
          </a:prstGeom>
        </p:spPr>
      </p:pic>
    </p:spTree>
    <p:extLst>
      <p:ext uri="{BB962C8B-B14F-4D97-AF65-F5344CB8AC3E}">
        <p14:creationId xmlns:p14="http://schemas.microsoft.com/office/powerpoint/2010/main" val="378479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08E854-4FA2-2635-AAF9-709D2B90FDB8}"/>
              </a:ext>
            </a:extLst>
          </p:cNvPr>
          <p:cNvSpPr txBox="1"/>
          <p:nvPr/>
        </p:nvSpPr>
        <p:spPr>
          <a:xfrm>
            <a:off x="2072268" y="1042179"/>
            <a:ext cx="9947178" cy="5392695"/>
          </a:xfrm>
          <a:prstGeom prst="rect">
            <a:avLst/>
          </a:prstGeom>
          <a:noFill/>
        </p:spPr>
        <p:txBody>
          <a:bodyPr wrap="square" lIns="91440" tIns="45720" rIns="91440" bIns="45720" anchor="t">
            <a:spAutoFit/>
          </a:bodyPr>
          <a:lstStyle/>
          <a:p>
            <a:pPr marL="342900" indent="-342900">
              <a:spcAft>
                <a:spcPts val="800"/>
              </a:spcAft>
              <a:buFont typeface="Arial" panose="020B0604020202020204" pitchFamily="34" charset="0"/>
              <a:buChar char="•"/>
            </a:pPr>
            <a:r>
              <a:rPr lang="en-AU" sz="3000" kern="100" dirty="0">
                <a:latin typeface="Calibri"/>
                <a:ea typeface="Calibri"/>
                <a:cs typeface="Calibri"/>
              </a:rPr>
              <a:t>Friends are important</a:t>
            </a:r>
            <a:endParaRPr lang="en-US" sz="3000" kern="100">
              <a:latin typeface="Calibri"/>
              <a:ea typeface="Calibri"/>
              <a:cs typeface="Calibri"/>
            </a:endParaRPr>
          </a:p>
          <a:p>
            <a:pPr marL="342900" indent="-342900">
              <a:spcAft>
                <a:spcPts val="800"/>
              </a:spcAft>
              <a:buFont typeface="Arial" panose="020B0604020202020204" pitchFamily="34" charset="0"/>
              <a:buChar char="•"/>
            </a:pPr>
            <a:r>
              <a:rPr lang="en-AU" sz="3000" kern="100" dirty="0">
                <a:latin typeface="Calibri"/>
                <a:ea typeface="Calibri"/>
                <a:cs typeface="Calibri"/>
              </a:rPr>
              <a:t>Keeping in contact with our school friends takes planning.</a:t>
            </a:r>
            <a:endParaRPr lang="en-US" sz="3000" kern="100">
              <a:latin typeface="Calibri"/>
              <a:ea typeface="Calibri"/>
              <a:cs typeface="Calibri"/>
            </a:endParaRPr>
          </a:p>
          <a:p>
            <a:pPr marL="342900" indent="-342900">
              <a:spcAft>
                <a:spcPts val="800"/>
              </a:spcAft>
              <a:buFont typeface="Arial" panose="020B0604020202020204" pitchFamily="34" charset="0"/>
              <a:buChar char="•"/>
            </a:pPr>
            <a:r>
              <a:rPr lang="en-AU" sz="3000" kern="100" dirty="0">
                <a:latin typeface="Calibri"/>
                <a:ea typeface="Calibri"/>
                <a:cs typeface="Calibri"/>
              </a:rPr>
              <a:t>We might need help to have the words we need to plan.</a:t>
            </a:r>
            <a:endParaRPr lang="en-US" sz="3000" kern="100">
              <a:latin typeface="Calibri"/>
              <a:ea typeface="Calibri"/>
              <a:cs typeface="Calibri"/>
            </a:endParaRPr>
          </a:p>
          <a:p>
            <a:pPr marL="342900" indent="-342900">
              <a:spcAft>
                <a:spcPts val="800"/>
              </a:spcAft>
              <a:buFont typeface="Arial" panose="020B0604020202020204" pitchFamily="34" charset="0"/>
              <a:buChar char="•"/>
            </a:pPr>
            <a:r>
              <a:rPr lang="en-AU" sz="3000" kern="100" dirty="0">
                <a:latin typeface="Calibri"/>
                <a:ea typeface="Calibri"/>
                <a:cs typeface="Calibri"/>
              </a:rPr>
              <a:t>We might need help to make the time to plan.</a:t>
            </a:r>
            <a:endParaRPr lang="en-US" sz="3000" kern="100">
              <a:latin typeface="Calibri"/>
              <a:ea typeface="Calibri"/>
              <a:cs typeface="Calibri"/>
            </a:endParaRPr>
          </a:p>
          <a:p>
            <a:pPr marL="342900" indent="-342900">
              <a:spcAft>
                <a:spcPts val="800"/>
              </a:spcAft>
              <a:buFont typeface="Arial" panose="020B0604020202020204" pitchFamily="34" charset="0"/>
              <a:buChar char="•"/>
            </a:pPr>
            <a:r>
              <a:rPr lang="en-AU" sz="3000" kern="100" dirty="0">
                <a:latin typeface="Calibri"/>
                <a:ea typeface="Calibri"/>
                <a:cs typeface="Calibri"/>
              </a:rPr>
              <a:t>We might need help to turn our plan into a real catch up. </a:t>
            </a:r>
            <a:endParaRPr lang="en-US" sz="3000" kern="100">
              <a:latin typeface="Calibri"/>
              <a:ea typeface="Calibri"/>
              <a:cs typeface="Calibri"/>
            </a:endParaRPr>
          </a:p>
          <a:p>
            <a:pPr marL="342900" indent="-342900">
              <a:spcAft>
                <a:spcPts val="800"/>
              </a:spcAft>
              <a:buFont typeface="Arial" panose="020B0604020202020204" pitchFamily="34" charset="0"/>
              <a:buChar char="•"/>
            </a:pPr>
            <a:r>
              <a:rPr lang="en-AU" sz="3000" kern="100" dirty="0">
                <a:latin typeface="Calibri"/>
                <a:ea typeface="Calibri"/>
                <a:cs typeface="Calibri"/>
              </a:rPr>
              <a:t>There are lots of ways we can stay connected but the planning needs to start now</a:t>
            </a:r>
          </a:p>
          <a:p>
            <a:pPr marL="285750" indent="-228600">
              <a:lnSpc>
                <a:spcPct val="90000"/>
              </a:lnSpc>
              <a:spcAft>
                <a:spcPts val="800"/>
              </a:spcAft>
              <a:buFont typeface="Arial" panose="020B0604020202020204" pitchFamily="34" charset="0"/>
              <a:buChar char="•"/>
            </a:pPr>
            <a:r>
              <a:rPr lang="en-US" sz="3000" dirty="0">
                <a:latin typeface="Calibri"/>
                <a:ea typeface="Calibri"/>
                <a:cs typeface="Calibri"/>
              </a:rPr>
              <a:t>Meeting new people is the first step to making new friends.</a:t>
            </a:r>
          </a:p>
          <a:p>
            <a:pPr marL="285750" indent="-228600">
              <a:lnSpc>
                <a:spcPct val="90000"/>
              </a:lnSpc>
              <a:spcAft>
                <a:spcPts val="800"/>
              </a:spcAft>
              <a:buFont typeface="Arial" panose="020B0604020202020204" pitchFamily="34" charset="0"/>
              <a:buChar char="•"/>
            </a:pPr>
            <a:r>
              <a:rPr lang="en-US" sz="3000" dirty="0">
                <a:latin typeface="Calibri"/>
                <a:ea typeface="Calibri"/>
                <a:cs typeface="Calibri"/>
              </a:rPr>
              <a:t>Try meeting people doing things you enjoy.</a:t>
            </a:r>
          </a:p>
          <a:p>
            <a:pPr marL="285750" indent="-228600">
              <a:lnSpc>
                <a:spcPct val="90000"/>
              </a:lnSpc>
              <a:spcAft>
                <a:spcPts val="800"/>
              </a:spcAft>
              <a:buFont typeface="Arial" panose="020B0604020202020204" pitchFamily="34" charset="0"/>
              <a:buChar char="•"/>
            </a:pPr>
            <a:r>
              <a:rPr lang="en-US" sz="3000" dirty="0"/>
              <a:t>Do not be scared to say hi and get to know someone new.</a:t>
            </a:r>
            <a:endParaRPr lang="en-US" sz="300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pic>
        <p:nvPicPr>
          <p:cNvPr id="10244" name="Picture 4" descr="Supporter 2">
            <a:extLst>
              <a:ext uri="{FF2B5EF4-FFF2-40B4-BE49-F238E27FC236}">
                <a16:creationId xmlns:a16="http://schemas.microsoft.com/office/drawing/2014/main" id="{FCFCC5C2-B8C4-4403-AAE7-ECB26398C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86" y="2162313"/>
            <a:ext cx="1265490" cy="126549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lant a Tree 1">
            <a:extLst>
              <a:ext uri="{FF2B5EF4-FFF2-40B4-BE49-F238E27FC236}">
                <a16:creationId xmlns:a16="http://schemas.microsoft.com/office/drawing/2014/main" id="{B912A08D-D672-E7AC-8CB1-50963E2EF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31" y="3877710"/>
            <a:ext cx="1139058" cy="11390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oup of men posing for a photo&#10;&#10;Description automatically generated">
            <a:extLst>
              <a:ext uri="{FF2B5EF4-FFF2-40B4-BE49-F238E27FC236}">
                <a16:creationId xmlns:a16="http://schemas.microsoft.com/office/drawing/2014/main" id="{AF94D130-F4EA-D930-D187-742EC8D98DC7}"/>
              </a:ext>
            </a:extLst>
          </p:cNvPr>
          <p:cNvPicPr>
            <a:picLocks noChangeAspect="1"/>
          </p:cNvPicPr>
          <p:nvPr/>
        </p:nvPicPr>
        <p:blipFill>
          <a:blip r:embed="rId5">
            <a:extLst>
              <a:ext uri="{28A0092B-C50C-407E-A947-70E740481C1C}">
                <a14:useLocalDpi xmlns:a14="http://schemas.microsoft.com/office/drawing/2010/main" val="0"/>
              </a:ext>
            </a:extLst>
          </a:blip>
          <a:srcRect t="16565" b="16229"/>
          <a:stretch/>
        </p:blipFill>
        <p:spPr>
          <a:xfrm>
            <a:off x="300114" y="888637"/>
            <a:ext cx="1448588" cy="973529"/>
          </a:xfrm>
          <a:prstGeom prst="rect">
            <a:avLst/>
          </a:prstGeom>
        </p:spPr>
      </p:pic>
      <p:sp>
        <p:nvSpPr>
          <p:cNvPr id="5" name="TextBox 4">
            <a:extLst>
              <a:ext uri="{FF2B5EF4-FFF2-40B4-BE49-F238E27FC236}">
                <a16:creationId xmlns:a16="http://schemas.microsoft.com/office/drawing/2014/main" id="{8E610659-55CF-32D7-83C4-65439464B91B}"/>
              </a:ext>
            </a:extLst>
          </p:cNvPr>
          <p:cNvSpPr txBox="1"/>
          <p:nvPr/>
        </p:nvSpPr>
        <p:spPr>
          <a:xfrm>
            <a:off x="2620748" y="119196"/>
            <a:ext cx="6950503"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What have we learnt today?</a:t>
            </a:r>
          </a:p>
        </p:txBody>
      </p:sp>
      <p:pic>
        <p:nvPicPr>
          <p:cNvPr id="3" name="Picture 2">
            <a:extLst>
              <a:ext uri="{FF2B5EF4-FFF2-40B4-BE49-F238E27FC236}">
                <a16:creationId xmlns:a16="http://schemas.microsoft.com/office/drawing/2014/main" id="{98327AF6-4172-E8A8-930D-7FD0A2269B5F}"/>
              </a:ext>
            </a:extLst>
          </p:cNvPr>
          <p:cNvPicPr>
            <a:picLocks noChangeAspect="1"/>
          </p:cNvPicPr>
          <p:nvPr/>
        </p:nvPicPr>
        <p:blipFill>
          <a:blip r:embed="rId6"/>
          <a:srcRect b="19333"/>
          <a:stretch/>
        </p:blipFill>
        <p:spPr>
          <a:xfrm>
            <a:off x="178369" y="5377664"/>
            <a:ext cx="1568782" cy="1265490"/>
          </a:xfrm>
          <a:prstGeom prst="rect">
            <a:avLst/>
          </a:prstGeom>
        </p:spPr>
      </p:pic>
    </p:spTree>
    <p:extLst>
      <p:ext uri="{BB962C8B-B14F-4D97-AF65-F5344CB8AC3E}">
        <p14:creationId xmlns:p14="http://schemas.microsoft.com/office/powerpoint/2010/main" val="3542683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A4761E-28E6-F831-485C-C71ACA3289FC}"/>
              </a:ext>
            </a:extLst>
          </p:cNvPr>
          <p:cNvSpPr txBox="1"/>
          <p:nvPr/>
        </p:nvSpPr>
        <p:spPr>
          <a:xfrm>
            <a:off x="4680179" y="218122"/>
            <a:ext cx="2831639" cy="769441"/>
          </a:xfrm>
          <a:prstGeom prst="rect">
            <a:avLst/>
          </a:prstGeom>
          <a:noFill/>
        </p:spPr>
        <p:txBody>
          <a:bodyPr wrap="square" rtlCol="0">
            <a:spAutoFit/>
          </a:bodyPr>
          <a:lstStyle/>
          <a:p>
            <a:pPr algn="ctr"/>
            <a:r>
              <a:rPr lang="en-US" sz="4400" b="1" dirty="0">
                <a:solidFill>
                  <a:srgbClr val="036A8B"/>
                </a:solidFill>
                <a:latin typeface="Calibri" panose="020F0502020204030204" pitchFamily="34" charset="0"/>
                <a:ea typeface="Calibri" panose="020F0502020204030204" pitchFamily="34" charset="0"/>
                <a:cs typeface="Calibri" panose="020F0502020204030204" pitchFamily="34" charset="0"/>
              </a:rPr>
              <a:t>Thank you!</a:t>
            </a:r>
          </a:p>
        </p:txBody>
      </p:sp>
      <p:pic>
        <p:nvPicPr>
          <p:cNvPr id="8" name="Picture 7" descr="A person with his hands together&#10;&#10;AI-generated content may be incorrect.">
            <a:extLst>
              <a:ext uri="{FF2B5EF4-FFF2-40B4-BE49-F238E27FC236}">
                <a16:creationId xmlns:a16="http://schemas.microsoft.com/office/drawing/2014/main" id="{60BD00E8-359C-B310-1EFD-9D7FC471D6ED}"/>
              </a:ext>
            </a:extLst>
          </p:cNvPr>
          <p:cNvPicPr>
            <a:picLocks noChangeAspect="1"/>
          </p:cNvPicPr>
          <p:nvPr/>
        </p:nvPicPr>
        <p:blipFill>
          <a:blip r:embed="rId3">
            <a:extLst>
              <a:ext uri="{28A0092B-C50C-407E-A947-70E740481C1C}">
                <a14:useLocalDpi xmlns:a14="http://schemas.microsoft.com/office/drawing/2010/main" val="0"/>
              </a:ext>
            </a:extLst>
          </a:blip>
          <a:srcRect t="7301"/>
          <a:stretch/>
        </p:blipFill>
        <p:spPr>
          <a:xfrm>
            <a:off x="4229004" y="1578429"/>
            <a:ext cx="3733992" cy="4615135"/>
          </a:xfrm>
          <a:prstGeom prst="rect">
            <a:avLst/>
          </a:prstGeom>
        </p:spPr>
      </p:pic>
    </p:spTree>
    <p:extLst>
      <p:ext uri="{BB962C8B-B14F-4D97-AF65-F5344CB8AC3E}">
        <p14:creationId xmlns:p14="http://schemas.microsoft.com/office/powerpoint/2010/main" val="244791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4A1652-A79D-CA4D-BB1A-D5D024049CEE}"/>
              </a:ext>
            </a:extLst>
          </p:cNvPr>
          <p:cNvSpPr txBox="1"/>
          <p:nvPr/>
        </p:nvSpPr>
        <p:spPr>
          <a:xfrm>
            <a:off x="3392533" y="1724258"/>
            <a:ext cx="7954492" cy="523220"/>
          </a:xfrm>
          <a:prstGeom prst="rect">
            <a:avLst/>
          </a:prstGeom>
          <a:noFill/>
        </p:spPr>
        <p:txBody>
          <a:bodyPr wrap="square" lIns="91440" tIns="45720" rIns="91440" bIns="45720" rtlCol="0" anchor="t">
            <a:spAutoFit/>
          </a:bodyPr>
          <a:lstStyle/>
          <a:p>
            <a:r>
              <a:rPr lang="en-AU" sz="2800" dirty="0">
                <a:latin typeface="Calibri"/>
                <a:ea typeface="Calibri"/>
                <a:cs typeface="Calibri"/>
              </a:rPr>
              <a:t>Hello!</a:t>
            </a:r>
          </a:p>
        </p:txBody>
      </p:sp>
      <p:sp>
        <p:nvSpPr>
          <p:cNvPr id="10" name="TextBox 9">
            <a:extLst>
              <a:ext uri="{FF2B5EF4-FFF2-40B4-BE49-F238E27FC236}">
                <a16:creationId xmlns:a16="http://schemas.microsoft.com/office/drawing/2014/main" id="{79E7A764-DC3A-0B4D-B523-7F07FDF64C45}"/>
              </a:ext>
            </a:extLst>
          </p:cNvPr>
          <p:cNvSpPr txBox="1"/>
          <p:nvPr/>
        </p:nvSpPr>
        <p:spPr>
          <a:xfrm>
            <a:off x="3394960" y="4007553"/>
            <a:ext cx="8789209" cy="954107"/>
          </a:xfrm>
          <a:prstGeom prst="rect">
            <a:avLst/>
          </a:prstGeom>
          <a:noFill/>
        </p:spPr>
        <p:txBody>
          <a:bodyPr wrap="square" lIns="91440" tIns="45720" rIns="91440" bIns="45720" rtlCol="0" anchor="t">
            <a:spAutoFit/>
          </a:bodyPr>
          <a:lstStyle/>
          <a:p>
            <a:r>
              <a:rPr lang="en-AU" sz="2800" dirty="0">
                <a:latin typeface="Calibri"/>
                <a:ea typeface="Calibri"/>
                <a:cs typeface="Calibri"/>
              </a:rPr>
              <a:t>How do you say hello?</a:t>
            </a:r>
          </a:p>
          <a:p>
            <a:r>
              <a:rPr lang="en-AU" sz="2800" dirty="0">
                <a:latin typeface="Calibri"/>
                <a:ea typeface="Calibri"/>
                <a:cs typeface="Calibri"/>
              </a:rPr>
              <a:t>How do you show you like or don't like something?</a:t>
            </a:r>
            <a:endParaRPr lang="en-AU" dirty="0"/>
          </a:p>
        </p:txBody>
      </p:sp>
      <p:sp>
        <p:nvSpPr>
          <p:cNvPr id="4" name="TextBox 3">
            <a:extLst>
              <a:ext uri="{FF2B5EF4-FFF2-40B4-BE49-F238E27FC236}">
                <a16:creationId xmlns:a16="http://schemas.microsoft.com/office/drawing/2014/main" id="{D59E2866-D5D5-3F65-AEF6-B2548B1785B4}"/>
              </a:ext>
            </a:extLst>
          </p:cNvPr>
          <p:cNvSpPr txBox="1"/>
          <p:nvPr/>
        </p:nvSpPr>
        <p:spPr>
          <a:xfrm>
            <a:off x="3049071" y="332296"/>
            <a:ext cx="8447314" cy="769441"/>
          </a:xfrm>
          <a:prstGeom prst="rect">
            <a:avLst/>
          </a:prstGeom>
          <a:noFill/>
        </p:spPr>
        <p:txBody>
          <a:bodyPr wrap="square" lIns="91440" tIns="45720" rIns="91440" bIns="45720" rtlCol="0" anchor="t">
            <a:spAutoFit/>
          </a:bodyPr>
          <a:lstStyle/>
          <a:p>
            <a:pPr>
              <a:defRPr/>
            </a:pPr>
            <a:r>
              <a:rPr lang="en-GB" sz="4400" b="1" dirty="0">
                <a:solidFill>
                  <a:srgbClr val="036A8B"/>
                </a:solidFill>
                <a:latin typeface="Calibri"/>
                <a:ea typeface="Calibri"/>
                <a:cs typeface="Calibri"/>
              </a:rPr>
              <a:t>First let's get</a:t>
            </a:r>
            <a:r>
              <a:rPr kumimoji="0" lang="en-GB" sz="4400" b="1" i="0" u="none" strike="noStrike" kern="1200" cap="none" spc="0" normalizeH="0" baseline="0" noProof="0" dirty="0">
                <a:ln>
                  <a:noFill/>
                </a:ln>
                <a:solidFill>
                  <a:srgbClr val="036A8B"/>
                </a:solidFill>
                <a:effectLst/>
                <a:uLnTx/>
                <a:uFillTx/>
                <a:latin typeface="Calibri"/>
                <a:ea typeface="Calibri"/>
                <a:cs typeface="Calibri"/>
              </a:rPr>
              <a:t> to know </a:t>
            </a:r>
            <a:r>
              <a:rPr lang="en-GB" sz="4400" b="1" dirty="0">
                <a:solidFill>
                  <a:srgbClr val="036A8B"/>
                </a:solidFill>
                <a:latin typeface="Calibri"/>
                <a:ea typeface="Calibri"/>
                <a:cs typeface="Calibri"/>
              </a:rPr>
              <a:t>each other!</a:t>
            </a:r>
            <a:endParaRPr kumimoji="0" lang="en-AU" sz="44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smiling and giving thumbs up&#10;&#10;AI-generated content may be incorrect.">
            <a:extLst>
              <a:ext uri="{FF2B5EF4-FFF2-40B4-BE49-F238E27FC236}">
                <a16:creationId xmlns:a16="http://schemas.microsoft.com/office/drawing/2014/main" id="{9F142D00-7AF3-1CE9-F603-A19831511814}"/>
              </a:ext>
            </a:extLst>
          </p:cNvPr>
          <p:cNvPicPr>
            <a:picLocks noChangeAspect="1"/>
          </p:cNvPicPr>
          <p:nvPr/>
        </p:nvPicPr>
        <p:blipFill>
          <a:blip r:embed="rId3">
            <a:extLst>
              <a:ext uri="{28A0092B-C50C-407E-A947-70E740481C1C}">
                <a14:useLocalDpi xmlns:a14="http://schemas.microsoft.com/office/drawing/2010/main" val="0"/>
              </a:ext>
            </a:extLst>
          </a:blip>
          <a:srcRect t="17679"/>
          <a:stretch/>
        </p:blipFill>
        <p:spPr>
          <a:xfrm>
            <a:off x="584787" y="4005708"/>
            <a:ext cx="2382793" cy="2607052"/>
          </a:xfrm>
          <a:prstGeom prst="rect">
            <a:avLst/>
          </a:prstGeom>
        </p:spPr>
      </p:pic>
      <p:pic>
        <p:nvPicPr>
          <p:cNvPr id="6" name="Picture 5" descr="A person with glasses and a blue shirt waving&#10;&#10;AI-generated content may be incorrect.">
            <a:extLst>
              <a:ext uri="{FF2B5EF4-FFF2-40B4-BE49-F238E27FC236}">
                <a16:creationId xmlns:a16="http://schemas.microsoft.com/office/drawing/2014/main" id="{9A7F2EEE-6753-8FDF-68B5-BEE890043FD1}"/>
              </a:ext>
            </a:extLst>
          </p:cNvPr>
          <p:cNvPicPr>
            <a:picLocks noChangeAspect="1"/>
          </p:cNvPicPr>
          <p:nvPr/>
        </p:nvPicPr>
        <p:blipFill>
          <a:blip r:embed="rId4"/>
          <a:srcRect t="12974" b="14372"/>
          <a:stretch/>
        </p:blipFill>
        <p:spPr>
          <a:xfrm>
            <a:off x="458575" y="1357296"/>
            <a:ext cx="2933958" cy="2071704"/>
          </a:xfrm>
          <a:prstGeom prst="rect">
            <a:avLst/>
          </a:prstGeom>
        </p:spPr>
      </p:pic>
    </p:spTree>
    <p:extLst>
      <p:ext uri="{BB962C8B-B14F-4D97-AF65-F5344CB8AC3E}">
        <p14:creationId xmlns:p14="http://schemas.microsoft.com/office/powerpoint/2010/main" val="2127490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7D554-8E6B-7ED9-5356-CF3D4A7DC21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AF105BF-7F4C-EAE9-D818-8561D90468E9}"/>
              </a:ext>
            </a:extLst>
          </p:cNvPr>
          <p:cNvSpPr txBox="1"/>
          <p:nvPr/>
        </p:nvSpPr>
        <p:spPr>
          <a:xfrm>
            <a:off x="3392533" y="1724258"/>
            <a:ext cx="7954492" cy="4401205"/>
          </a:xfrm>
          <a:prstGeom prst="rect">
            <a:avLst/>
          </a:prstGeom>
          <a:noFill/>
        </p:spPr>
        <p:txBody>
          <a:bodyPr wrap="square" lIns="91440" tIns="45720" rIns="91440" bIns="45720" rtlCol="0" anchor="t">
            <a:spAutoFit/>
          </a:bodyPr>
          <a:lstStyle/>
          <a:p>
            <a:r>
              <a:rPr lang="en-AU" sz="2800" dirty="0">
                <a:latin typeface="Calibri"/>
                <a:ea typeface="Calibri"/>
                <a:cs typeface="Calibri"/>
              </a:rPr>
              <a:t>Use any way that feels right to you to share how you feel or what you think with us</a:t>
            </a:r>
            <a:endParaRPr lang="en-US" dirty="0"/>
          </a:p>
          <a:p>
            <a:pPr marL="457200" indent="-457200">
              <a:buFont typeface="Arial"/>
              <a:buChar char="•"/>
            </a:pPr>
            <a:r>
              <a:rPr lang="en-AU" sz="2800" dirty="0">
                <a:latin typeface="Calibri"/>
                <a:ea typeface="Calibri"/>
                <a:cs typeface="Calibri"/>
              </a:rPr>
              <a:t>Your voice</a:t>
            </a:r>
          </a:p>
          <a:p>
            <a:pPr marL="457200" indent="-457200">
              <a:buFont typeface="Arial"/>
              <a:buChar char="•"/>
            </a:pPr>
            <a:r>
              <a:rPr lang="en-AU" sz="2800" dirty="0">
                <a:latin typeface="Calibri"/>
                <a:ea typeface="Calibri"/>
                <a:cs typeface="Calibri"/>
              </a:rPr>
              <a:t>Your signs</a:t>
            </a:r>
          </a:p>
          <a:p>
            <a:pPr marL="457200" indent="-457200">
              <a:buFont typeface="Arial"/>
              <a:buChar char="•"/>
            </a:pPr>
            <a:r>
              <a:rPr lang="en-AU" sz="2800" dirty="0">
                <a:latin typeface="Calibri"/>
                <a:ea typeface="Calibri"/>
                <a:cs typeface="Calibri"/>
              </a:rPr>
              <a:t>AAC devices</a:t>
            </a:r>
          </a:p>
          <a:p>
            <a:pPr marL="457200" indent="-457200">
              <a:buFont typeface="Arial"/>
              <a:buChar char="•"/>
            </a:pPr>
            <a:r>
              <a:rPr lang="en-AU" sz="2800" dirty="0">
                <a:latin typeface="Calibri"/>
                <a:ea typeface="Calibri"/>
                <a:cs typeface="Calibri"/>
              </a:rPr>
              <a:t>AAC books or boards</a:t>
            </a:r>
          </a:p>
          <a:p>
            <a:pPr marL="457200" indent="-457200">
              <a:buFont typeface="Arial"/>
              <a:buChar char="•"/>
            </a:pPr>
            <a:r>
              <a:rPr lang="en-AU" sz="2800" dirty="0">
                <a:latin typeface="Calibri"/>
                <a:ea typeface="Calibri"/>
                <a:cs typeface="Calibri"/>
              </a:rPr>
              <a:t>Switches</a:t>
            </a:r>
          </a:p>
          <a:p>
            <a:pPr marL="457200" indent="-457200">
              <a:buFont typeface="Arial"/>
              <a:buChar char="•"/>
            </a:pPr>
            <a:r>
              <a:rPr lang="en-AU" sz="2800" dirty="0">
                <a:latin typeface="Calibri"/>
                <a:ea typeface="Calibri"/>
                <a:cs typeface="Calibri"/>
              </a:rPr>
              <a:t>Your body</a:t>
            </a:r>
          </a:p>
          <a:p>
            <a:pPr marL="457200" indent="-457200">
              <a:buFont typeface="Arial"/>
              <a:buChar char="•"/>
            </a:pPr>
            <a:endParaRPr lang="en-AU" sz="2800" dirty="0">
              <a:latin typeface="Calibri"/>
              <a:ea typeface="Calibri"/>
              <a:cs typeface="Calibri"/>
            </a:endParaRPr>
          </a:p>
          <a:p>
            <a:pPr marL="457200" indent="-457200">
              <a:buFont typeface="Arial"/>
              <a:buChar char="•"/>
            </a:pPr>
            <a:endParaRPr lang="en-AU" sz="2800" dirty="0">
              <a:latin typeface="Calibri"/>
              <a:ea typeface="Calibri"/>
              <a:cs typeface="Calibri"/>
            </a:endParaRPr>
          </a:p>
        </p:txBody>
      </p:sp>
      <p:sp>
        <p:nvSpPr>
          <p:cNvPr id="4" name="TextBox 3">
            <a:extLst>
              <a:ext uri="{FF2B5EF4-FFF2-40B4-BE49-F238E27FC236}">
                <a16:creationId xmlns:a16="http://schemas.microsoft.com/office/drawing/2014/main" id="{3CE1618C-B4E2-7D13-49F1-FE95F3FEC46C}"/>
              </a:ext>
            </a:extLst>
          </p:cNvPr>
          <p:cNvSpPr txBox="1"/>
          <p:nvPr/>
        </p:nvSpPr>
        <p:spPr>
          <a:xfrm>
            <a:off x="3049071" y="332296"/>
            <a:ext cx="8447314" cy="769441"/>
          </a:xfrm>
          <a:prstGeom prst="rect">
            <a:avLst/>
          </a:prstGeom>
          <a:noFill/>
        </p:spPr>
        <p:txBody>
          <a:bodyPr wrap="square" lIns="91440" tIns="45720" rIns="91440" bIns="45720" rtlCol="0" anchor="t">
            <a:spAutoFit/>
          </a:bodyPr>
          <a:lstStyle/>
          <a:p>
            <a:pPr>
              <a:defRPr/>
            </a:pPr>
            <a:r>
              <a:rPr lang="en-GB" sz="4400" b="1" dirty="0">
                <a:solidFill>
                  <a:srgbClr val="036A8B"/>
                </a:solidFill>
                <a:latin typeface="Calibri"/>
                <a:ea typeface="Calibri"/>
                <a:cs typeface="Calibri"/>
              </a:rPr>
              <a:t>Today, you can always </a:t>
            </a:r>
            <a:endParaRPr lang="en-GB" sz="4400" b="1" i="0" u="none" strike="noStrike" kern="1200" cap="none" spc="0" normalizeH="0" baseline="0" noProof="0" dirty="0">
              <a:ln>
                <a:noFill/>
              </a:ln>
              <a:solidFill>
                <a:srgbClr val="036A8B"/>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erson smiling and giving thumbs up&#10;&#10;AI-generated content may be incorrect.">
            <a:extLst>
              <a:ext uri="{FF2B5EF4-FFF2-40B4-BE49-F238E27FC236}">
                <a16:creationId xmlns:a16="http://schemas.microsoft.com/office/drawing/2014/main" id="{C1CFF60C-7728-4983-E2B0-27DC3FCF2137}"/>
              </a:ext>
            </a:extLst>
          </p:cNvPr>
          <p:cNvPicPr>
            <a:picLocks noChangeAspect="1"/>
          </p:cNvPicPr>
          <p:nvPr/>
        </p:nvPicPr>
        <p:blipFill>
          <a:blip r:embed="rId3">
            <a:extLst>
              <a:ext uri="{28A0092B-C50C-407E-A947-70E740481C1C}">
                <a14:useLocalDpi xmlns:a14="http://schemas.microsoft.com/office/drawing/2010/main" val="0"/>
              </a:ext>
            </a:extLst>
          </a:blip>
          <a:srcRect t="17679"/>
          <a:stretch/>
        </p:blipFill>
        <p:spPr>
          <a:xfrm>
            <a:off x="664399" y="1315962"/>
            <a:ext cx="2382793" cy="2607052"/>
          </a:xfrm>
          <a:prstGeom prst="rect">
            <a:avLst/>
          </a:prstGeom>
        </p:spPr>
      </p:pic>
      <p:pic>
        <p:nvPicPr>
          <p:cNvPr id="7" name="Picture 6" descr="A person using a green toy&#10;&#10;AI-generated content may be incorrect.">
            <a:extLst>
              <a:ext uri="{FF2B5EF4-FFF2-40B4-BE49-F238E27FC236}">
                <a16:creationId xmlns:a16="http://schemas.microsoft.com/office/drawing/2014/main" id="{7DC6C072-8777-8CD4-9EC3-8D34A63475E4}"/>
              </a:ext>
            </a:extLst>
          </p:cNvPr>
          <p:cNvPicPr>
            <a:picLocks noChangeAspect="1"/>
          </p:cNvPicPr>
          <p:nvPr/>
        </p:nvPicPr>
        <p:blipFill>
          <a:blip r:embed="rId4"/>
          <a:srcRect t="1455" b="2727"/>
          <a:stretch/>
        </p:blipFill>
        <p:spPr>
          <a:xfrm>
            <a:off x="664795" y="4039979"/>
            <a:ext cx="2577812" cy="2476819"/>
          </a:xfrm>
          <a:prstGeom prst="rect">
            <a:avLst/>
          </a:prstGeom>
        </p:spPr>
      </p:pic>
    </p:spTree>
    <p:extLst>
      <p:ext uri="{BB962C8B-B14F-4D97-AF65-F5344CB8AC3E}">
        <p14:creationId xmlns:p14="http://schemas.microsoft.com/office/powerpoint/2010/main" val="311753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E5E11-2528-E13F-CFB6-E139FF44A55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B2963F3-48F8-018E-A94E-125F10D255EE}"/>
              </a:ext>
            </a:extLst>
          </p:cNvPr>
          <p:cNvSpPr txBox="1"/>
          <p:nvPr/>
        </p:nvSpPr>
        <p:spPr>
          <a:xfrm>
            <a:off x="4916533" y="1723828"/>
            <a:ext cx="7183314" cy="3539430"/>
          </a:xfrm>
          <a:prstGeom prst="rect">
            <a:avLst/>
          </a:prstGeom>
          <a:noFill/>
        </p:spPr>
        <p:txBody>
          <a:bodyPr wrap="square" lIns="91440" tIns="45720" rIns="91440" bIns="45720" rtlCol="0" anchor="t">
            <a:spAutoFit/>
          </a:bodyPr>
          <a:lstStyle/>
          <a:p>
            <a:pPr marL="457200" indent="-457200">
              <a:buFont typeface="Arial"/>
              <a:buChar char="•"/>
            </a:pPr>
            <a:r>
              <a:rPr lang="en-AU" sz="2800" dirty="0">
                <a:latin typeface="Calibri"/>
                <a:ea typeface="Calibri"/>
                <a:cs typeface="Calibri"/>
              </a:rPr>
              <a:t>Do you have a way to tell people your name?</a:t>
            </a:r>
            <a:endParaRPr lang="en-US"/>
          </a:p>
          <a:p>
            <a:pPr marL="457200" indent="-457200">
              <a:buFont typeface="Arial"/>
              <a:buChar char="•"/>
            </a:pPr>
            <a:endParaRPr lang="en-AU" sz="2800" dirty="0">
              <a:latin typeface="Calibri"/>
              <a:ea typeface="Calibri"/>
              <a:cs typeface="Calibri"/>
            </a:endParaRPr>
          </a:p>
          <a:p>
            <a:pPr marL="457200" indent="-457200">
              <a:buFont typeface="Arial"/>
              <a:buChar char="•"/>
            </a:pPr>
            <a:r>
              <a:rPr lang="en-AU" sz="2800" dirty="0">
                <a:latin typeface="Calibri"/>
                <a:ea typeface="Calibri"/>
                <a:cs typeface="Calibri"/>
              </a:rPr>
              <a:t>Is there somewhere on your device?</a:t>
            </a:r>
            <a:endParaRPr lang="en-AU" sz="2800"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a:buChar char="•"/>
            </a:pPr>
            <a:endParaRPr lang="en-AU" sz="2800" dirty="0">
              <a:latin typeface="Calibri"/>
              <a:ea typeface="Calibri"/>
              <a:cs typeface="Calibri"/>
            </a:endParaRPr>
          </a:p>
          <a:p>
            <a:pPr marL="457200" indent="-457200">
              <a:buFont typeface="Arial"/>
              <a:buChar char="•"/>
            </a:pPr>
            <a:endParaRPr lang="en-AU" sz="2800" dirty="0">
              <a:latin typeface="Calibri"/>
              <a:ea typeface="Calibri"/>
              <a:cs typeface="Calibri"/>
            </a:endParaRPr>
          </a:p>
          <a:p>
            <a:pPr marL="457200" indent="-457200">
              <a:buFont typeface="Arial"/>
              <a:buChar char="•"/>
            </a:pPr>
            <a:endParaRPr lang="en-AU" sz="2800" dirty="0">
              <a:latin typeface="Calibri"/>
              <a:ea typeface="Calibri"/>
              <a:cs typeface="Calibri"/>
            </a:endParaRPr>
          </a:p>
          <a:p>
            <a:pPr marL="457200" indent="-457200">
              <a:buFont typeface="Arial"/>
              <a:buChar char="•"/>
            </a:pPr>
            <a:r>
              <a:rPr lang="en-AU" sz="2800" dirty="0">
                <a:latin typeface="Calibri"/>
                <a:ea typeface="Calibri"/>
                <a:cs typeface="Calibri"/>
              </a:rPr>
              <a:t>Do you have a contact card?</a:t>
            </a:r>
            <a:endParaRPr lang="en-AU" sz="2800" dirty="0">
              <a:latin typeface="Calibri" panose="020F0502020204030204" pitchFamily="34" charset="0"/>
              <a:ea typeface="Calibri" panose="020F0502020204030204" pitchFamily="34" charset="0"/>
              <a:cs typeface="Calibri" panose="020F0502020204030204" pitchFamily="34" charset="0"/>
            </a:endParaRPr>
          </a:p>
          <a:p>
            <a:endParaRPr lang="en-AU" sz="28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1C40B6B4-6AD3-C376-356E-D19C0939B060}"/>
              </a:ext>
            </a:extLst>
          </p:cNvPr>
          <p:cNvPicPr>
            <a:picLocks noChangeAspect="1"/>
          </p:cNvPicPr>
          <p:nvPr/>
        </p:nvPicPr>
        <p:blipFill>
          <a:blip r:embed="rId3"/>
          <a:stretch>
            <a:fillRect/>
          </a:stretch>
        </p:blipFill>
        <p:spPr>
          <a:xfrm>
            <a:off x="1400290" y="744687"/>
            <a:ext cx="2812415" cy="2793677"/>
          </a:xfrm>
          <a:prstGeom prst="rect">
            <a:avLst/>
          </a:prstGeom>
        </p:spPr>
      </p:pic>
      <p:sp>
        <p:nvSpPr>
          <p:cNvPr id="4" name="TextBox 3">
            <a:extLst>
              <a:ext uri="{FF2B5EF4-FFF2-40B4-BE49-F238E27FC236}">
                <a16:creationId xmlns:a16="http://schemas.microsoft.com/office/drawing/2014/main" id="{20AE2270-7E4D-E4CF-E6E1-620DFC1A6D48}"/>
              </a:ext>
            </a:extLst>
          </p:cNvPr>
          <p:cNvSpPr txBox="1"/>
          <p:nvPr/>
        </p:nvSpPr>
        <p:spPr>
          <a:xfrm>
            <a:off x="4914656" y="510972"/>
            <a:ext cx="6187590" cy="769441"/>
          </a:xfrm>
          <a:prstGeom prst="rect">
            <a:avLst/>
          </a:prstGeom>
          <a:noFill/>
        </p:spPr>
        <p:txBody>
          <a:bodyPr wrap="square" lIns="91440" tIns="45720" rIns="91440" bIns="45720" rtlCol="0" anchor="t">
            <a:spAutoFit/>
          </a:bodyPr>
          <a:lstStyle/>
          <a:p>
            <a:pPr>
              <a:defRPr/>
            </a:pPr>
            <a:r>
              <a:rPr lang="en-GB" sz="4400" b="1" dirty="0">
                <a:solidFill>
                  <a:srgbClr val="036A8B"/>
                </a:solidFill>
                <a:latin typeface="Calibri"/>
                <a:ea typeface="Calibri"/>
                <a:cs typeface="Calibri"/>
              </a:rPr>
              <a:t>Hello, What's your name?</a:t>
            </a:r>
            <a:endParaRPr lang="en-US" dirty="0"/>
          </a:p>
        </p:txBody>
      </p:sp>
      <p:pic>
        <p:nvPicPr>
          <p:cNvPr id="3" name="Picture 2" descr="A close-up of a communication message&#10;&#10;AI-generated content may be incorrect.">
            <a:extLst>
              <a:ext uri="{FF2B5EF4-FFF2-40B4-BE49-F238E27FC236}">
                <a16:creationId xmlns:a16="http://schemas.microsoft.com/office/drawing/2014/main" id="{2C8E576C-B1F9-AA71-9F2A-3F390306AE60}"/>
              </a:ext>
            </a:extLst>
          </p:cNvPr>
          <p:cNvPicPr>
            <a:picLocks noChangeAspect="1"/>
          </p:cNvPicPr>
          <p:nvPr/>
        </p:nvPicPr>
        <p:blipFill>
          <a:blip r:embed="rId4"/>
          <a:stretch>
            <a:fillRect/>
          </a:stretch>
        </p:blipFill>
        <p:spPr>
          <a:xfrm>
            <a:off x="617378" y="3815255"/>
            <a:ext cx="4178071" cy="2921876"/>
          </a:xfrm>
          <a:prstGeom prst="rect">
            <a:avLst/>
          </a:prstGeom>
        </p:spPr>
      </p:pic>
    </p:spTree>
    <p:extLst>
      <p:ext uri="{BB962C8B-B14F-4D97-AF65-F5344CB8AC3E}">
        <p14:creationId xmlns:p14="http://schemas.microsoft.com/office/powerpoint/2010/main" val="337589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4DEC0-5E9C-B463-38D3-8C203A2CC38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C45A56A-9423-ABD7-5081-1DEAD8328312}"/>
              </a:ext>
            </a:extLst>
          </p:cNvPr>
          <p:cNvSpPr txBox="1"/>
          <p:nvPr/>
        </p:nvSpPr>
        <p:spPr>
          <a:xfrm>
            <a:off x="4083886" y="1468922"/>
            <a:ext cx="6317857" cy="1960345"/>
          </a:xfrm>
          <a:prstGeom prst="rect">
            <a:avLst/>
          </a:prstGeom>
          <a:noFill/>
        </p:spPr>
        <p:txBody>
          <a:bodyPr wrap="square" lIns="91440" tIns="45720" rIns="91440" bIns="45720" rtlCol="0" anchor="t">
            <a:spAutoFit/>
          </a:bodyPr>
          <a:lstStyle/>
          <a:p>
            <a:pPr marL="285750" lvl="1" indent="-285750" algn="l">
              <a:lnSpc>
                <a:spcPct val="150000"/>
              </a:lnSpc>
              <a:buFont typeface="Arial" panose="020B0604020202020204" pitchFamily="34" charset="0"/>
              <a:buChar char="•"/>
            </a:pPr>
            <a:r>
              <a:rPr lang="en-US" sz="3200" dirty="0">
                <a:latin typeface="Calibri"/>
                <a:ea typeface="Calibri"/>
                <a:cs typeface="Calibri"/>
              </a:rPr>
              <a:t>How to keep friends from school </a:t>
            </a:r>
            <a:endParaRPr lang="en-US" sz="2400">
              <a:latin typeface="Calibri"/>
              <a:ea typeface="Calibri"/>
              <a:cs typeface="Calibri"/>
            </a:endParaRPr>
          </a:p>
          <a:p>
            <a:pPr marL="742950" lvl="1" indent="-285750">
              <a:lnSpc>
                <a:spcPct val="150000"/>
              </a:lnSpc>
              <a:buFont typeface="Arial" panose="020B0604020202020204" pitchFamily="34" charset="0"/>
              <a:buChar char="•"/>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742950" lvl="1" indent="-285750">
              <a:lnSpc>
                <a:spcPct val="150000"/>
              </a:lnSpc>
              <a:buFont typeface="Arial" panose="020B0604020202020204" pitchFamily="34" charset="0"/>
              <a:buChar char="•"/>
            </a:pPr>
            <a:endParaRPr lang="en-AU" sz="3200" b="0" i="0" dirty="0">
              <a:effectLst/>
              <a:latin typeface="Aptos"/>
              <a:ea typeface="Calibri" panose="020F0502020204030204" pitchFamily="34" charset="0"/>
              <a:cs typeface="Arial"/>
            </a:endParaRPr>
          </a:p>
        </p:txBody>
      </p:sp>
      <p:pic>
        <p:nvPicPr>
          <p:cNvPr id="3" name="Picture 2">
            <a:extLst>
              <a:ext uri="{FF2B5EF4-FFF2-40B4-BE49-F238E27FC236}">
                <a16:creationId xmlns:a16="http://schemas.microsoft.com/office/drawing/2014/main" id="{E0E3D388-7463-F3FD-9F3D-99E28CC99C71}"/>
              </a:ext>
            </a:extLst>
          </p:cNvPr>
          <p:cNvPicPr>
            <a:picLocks noChangeAspect="1"/>
          </p:cNvPicPr>
          <p:nvPr/>
        </p:nvPicPr>
        <p:blipFill>
          <a:blip r:embed="rId3"/>
          <a:stretch>
            <a:fillRect/>
          </a:stretch>
        </p:blipFill>
        <p:spPr>
          <a:xfrm>
            <a:off x="271276" y="327780"/>
            <a:ext cx="3027656" cy="3046394"/>
          </a:xfrm>
          <a:prstGeom prst="rect">
            <a:avLst/>
          </a:prstGeom>
        </p:spPr>
      </p:pic>
      <p:pic>
        <p:nvPicPr>
          <p:cNvPr id="13" name="Picture 12">
            <a:extLst>
              <a:ext uri="{FF2B5EF4-FFF2-40B4-BE49-F238E27FC236}">
                <a16:creationId xmlns:a16="http://schemas.microsoft.com/office/drawing/2014/main" id="{972C94AC-597E-B618-D6F3-215A1BA27D13}"/>
              </a:ext>
            </a:extLst>
          </p:cNvPr>
          <p:cNvPicPr>
            <a:picLocks noChangeAspect="1"/>
          </p:cNvPicPr>
          <p:nvPr/>
        </p:nvPicPr>
        <p:blipFill>
          <a:blip r:embed="rId4"/>
          <a:srcRect b="9920"/>
          <a:stretch/>
        </p:blipFill>
        <p:spPr>
          <a:xfrm>
            <a:off x="271276" y="3795748"/>
            <a:ext cx="3021037" cy="2732027"/>
          </a:xfrm>
          <a:prstGeom prst="rect">
            <a:avLst/>
          </a:prstGeom>
        </p:spPr>
      </p:pic>
      <p:sp>
        <p:nvSpPr>
          <p:cNvPr id="2" name="TextBox 1">
            <a:extLst>
              <a:ext uri="{FF2B5EF4-FFF2-40B4-BE49-F238E27FC236}">
                <a16:creationId xmlns:a16="http://schemas.microsoft.com/office/drawing/2014/main" id="{0D98F3D9-4199-34E0-6A9D-C003BD68B55E}"/>
              </a:ext>
            </a:extLst>
          </p:cNvPr>
          <p:cNvSpPr txBox="1"/>
          <p:nvPr/>
        </p:nvSpPr>
        <p:spPr>
          <a:xfrm>
            <a:off x="4084115" y="327729"/>
            <a:ext cx="6928862" cy="769441"/>
          </a:xfrm>
          <a:prstGeom prst="rect">
            <a:avLst/>
          </a:prstGeom>
          <a:noFill/>
        </p:spPr>
        <p:txBody>
          <a:bodyPr wrap="square" lIns="91440" tIns="45720" rIns="91440" bIns="45720" rtlCol="0" anchor="t">
            <a:spAutoFit/>
          </a:bodyPr>
          <a:lstStyle/>
          <a:p>
            <a:pPr>
              <a:defRPr/>
            </a:pPr>
            <a:r>
              <a:rPr kumimoji="0" lang="en-GB" sz="4400" b="1" i="0" u="none" strike="noStrike" kern="1200" cap="none" spc="0" normalizeH="0" baseline="0" noProof="0" dirty="0">
                <a:ln>
                  <a:noFill/>
                </a:ln>
                <a:solidFill>
                  <a:srgbClr val="036A8B"/>
                </a:solidFill>
                <a:effectLst/>
                <a:uLnTx/>
                <a:uFillTx/>
                <a:latin typeface="Calibri"/>
                <a:ea typeface="Calibri"/>
                <a:cs typeface="Calibri"/>
              </a:rPr>
              <a:t>What will we learn</a:t>
            </a:r>
            <a:r>
              <a:rPr lang="en-GB" sz="4400" b="1" dirty="0">
                <a:solidFill>
                  <a:srgbClr val="036A8B"/>
                </a:solidFill>
                <a:latin typeface="Calibri"/>
                <a:ea typeface="Calibri"/>
                <a:cs typeface="Calibri"/>
              </a:rPr>
              <a:t> today</a:t>
            </a:r>
            <a:r>
              <a:rPr kumimoji="0" lang="en-GB" sz="4400" b="1" i="0" u="none" strike="noStrike" kern="1200" cap="none" spc="0" normalizeH="0" baseline="0" noProof="0" dirty="0">
                <a:ln>
                  <a:noFill/>
                </a:ln>
                <a:solidFill>
                  <a:srgbClr val="036A8B"/>
                </a:solidFill>
                <a:effectLst/>
                <a:uLnTx/>
                <a:uFillTx/>
                <a:latin typeface="Calibri"/>
                <a:ea typeface="Calibri"/>
                <a:cs typeface="Calibri"/>
              </a:rPr>
              <a:t>?</a:t>
            </a:r>
            <a:endParaRPr kumimoji="0" lang="en-AU" sz="4400" b="1" i="0" u="none" strike="noStrike" kern="1200" cap="none" spc="0" normalizeH="0" baseline="0" noProof="0" dirty="0">
              <a:ln>
                <a:noFill/>
              </a:ln>
              <a:solidFill>
                <a:srgbClr val="036A8B"/>
              </a:solidFill>
              <a:effectLst/>
              <a:uLnTx/>
              <a:uFillTx/>
              <a:latin typeface="Calibri"/>
              <a:ea typeface="Calibri"/>
              <a:cs typeface="Calibri"/>
            </a:endParaRPr>
          </a:p>
        </p:txBody>
      </p:sp>
    </p:spTree>
    <p:extLst>
      <p:ext uri="{BB962C8B-B14F-4D97-AF65-F5344CB8AC3E}">
        <p14:creationId xmlns:p14="http://schemas.microsoft.com/office/powerpoint/2010/main" val="133481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C35A348-C5D6-4112-9FDD-93A493B01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E1CDE67-2BF0-5F79-34DB-47A6F27DCB7E}"/>
              </a:ext>
            </a:extLst>
          </p:cNvPr>
          <p:cNvSpPr txBox="1"/>
          <p:nvPr/>
        </p:nvSpPr>
        <p:spPr>
          <a:xfrm>
            <a:off x="838199" y="4428000"/>
            <a:ext cx="6143626" cy="1400400"/>
          </a:xfrm>
          <a:prstGeom prst="rect">
            <a:avLst/>
          </a:prstGeom>
        </p:spPr>
        <p:txBody>
          <a:bodyPr vert="horz" wrap="square" lIns="91440" tIns="45720" rIns="91440" bIns="45720" rtlCol="0" anchor="b">
            <a:normAutofit/>
          </a:bodyPr>
          <a:lstStyle/>
          <a:p>
            <a:pPr>
              <a:lnSpc>
                <a:spcPct val="90000"/>
              </a:lnSpc>
              <a:spcBef>
                <a:spcPct val="0"/>
              </a:spcBef>
              <a:spcAft>
                <a:spcPts val="600"/>
              </a:spcAft>
              <a:defRPr/>
            </a:pPr>
            <a:r>
              <a:rPr kumimoji="0" lang="en-US" sz="5600" b="1" i="0" u="none" strike="noStrike" kern="1200" cap="none" spc="0" normalizeH="0" baseline="0" noProof="0">
                <a:ln>
                  <a:noFill/>
                </a:ln>
                <a:solidFill>
                  <a:schemeClr val="bg1"/>
                </a:solidFill>
                <a:effectLst/>
                <a:uLnTx/>
                <a:uFillTx/>
                <a:latin typeface="+mj-lt"/>
                <a:ea typeface="+mj-ea"/>
                <a:cs typeface="+mj-cs"/>
              </a:rPr>
              <a:t>What </a:t>
            </a:r>
            <a:r>
              <a:rPr lang="en-US" sz="5600" b="1" kern="1200">
                <a:solidFill>
                  <a:schemeClr val="bg1"/>
                </a:solidFill>
                <a:latin typeface="+mj-lt"/>
                <a:ea typeface="+mj-ea"/>
                <a:cs typeface="+mj-cs"/>
              </a:rPr>
              <a:t>is a friend?</a:t>
            </a:r>
            <a:endParaRPr kumimoji="0" lang="en-US" sz="5600" b="1" i="0" u="none" strike="noStrike" kern="1200" cap="none" spc="0" normalizeH="0" baseline="0" noProof="0">
              <a:ln>
                <a:noFill/>
              </a:ln>
              <a:solidFill>
                <a:schemeClr val="bg1"/>
              </a:solidFill>
              <a:effectLst/>
              <a:uLnTx/>
              <a:uFillTx/>
              <a:latin typeface="+mj-lt"/>
              <a:ea typeface="+mj-ea"/>
              <a:cs typeface="+mj-cs"/>
            </a:endParaRPr>
          </a:p>
        </p:txBody>
      </p:sp>
      <p:pic>
        <p:nvPicPr>
          <p:cNvPr id="8" name="Picture 7">
            <a:extLst>
              <a:ext uri="{FF2B5EF4-FFF2-40B4-BE49-F238E27FC236}">
                <a16:creationId xmlns:a16="http://schemas.microsoft.com/office/drawing/2014/main" id="{75BB3F73-0118-EE72-273F-3E67FD156D33}"/>
              </a:ext>
            </a:extLst>
          </p:cNvPr>
          <p:cNvPicPr>
            <a:picLocks noChangeAspect="1"/>
          </p:cNvPicPr>
          <p:nvPr/>
        </p:nvPicPr>
        <p:blipFill>
          <a:blip r:embed="rId3">
            <a:extLst>
              <a:ext uri="{28A0092B-C50C-407E-A947-70E740481C1C}">
                <a14:useLocalDpi xmlns:a14="http://schemas.microsoft.com/office/drawing/2010/main" val="0"/>
              </a:ext>
            </a:extLst>
          </a:blip>
          <a:srcRect r="138" b="2"/>
          <a:stretch>
            <a:fillRect/>
          </a:stretch>
        </p:blipFill>
        <p:spPr>
          <a:xfrm>
            <a:off x="20" y="10"/>
            <a:ext cx="4000480" cy="4005933"/>
          </a:xfrm>
          <a:custGeom>
            <a:avLst/>
            <a:gdLst/>
            <a:ahLst/>
            <a:cxnLst/>
            <a:rect l="l" t="t" r="r" b="b"/>
            <a:pathLst>
              <a:path w="4000500" h="4005943">
                <a:moveTo>
                  <a:pt x="0" y="0"/>
                </a:moveTo>
                <a:lnTo>
                  <a:pt x="4000500" y="0"/>
                </a:lnTo>
                <a:lnTo>
                  <a:pt x="4000500" y="3936797"/>
                </a:lnTo>
                <a:lnTo>
                  <a:pt x="3316514" y="4005943"/>
                </a:lnTo>
                <a:lnTo>
                  <a:pt x="0" y="3964175"/>
                </a:lnTo>
                <a:close/>
              </a:path>
            </a:pathLst>
          </a:custGeom>
        </p:spPr>
      </p:pic>
      <p:pic>
        <p:nvPicPr>
          <p:cNvPr id="11" name="Picture 10">
            <a:extLst>
              <a:ext uri="{FF2B5EF4-FFF2-40B4-BE49-F238E27FC236}">
                <a16:creationId xmlns:a16="http://schemas.microsoft.com/office/drawing/2014/main" id="{36E30D31-D13F-292B-60EA-F14A9F6D0F01}"/>
              </a:ext>
            </a:extLst>
          </p:cNvPr>
          <p:cNvPicPr>
            <a:picLocks noChangeAspect="1"/>
          </p:cNvPicPr>
          <p:nvPr/>
        </p:nvPicPr>
        <p:blipFill rotWithShape="1">
          <a:blip r:embed="rId4">
            <a:extLst>
              <a:ext uri="{28A0092B-C50C-407E-A947-70E740481C1C}">
                <a14:useLocalDpi xmlns:a14="http://schemas.microsoft.com/office/drawing/2010/main" val="0"/>
              </a:ext>
            </a:extLst>
          </a:blip>
          <a:srcRect l="2745" r="2" b="2"/>
          <a:stretch>
            <a:fillRect/>
          </a:stretch>
        </p:blipFill>
        <p:spPr>
          <a:xfrm>
            <a:off x="4191002" y="10"/>
            <a:ext cx="3809998" cy="3917529"/>
          </a:xfrm>
          <a:custGeom>
            <a:avLst/>
            <a:gdLst/>
            <a:ahLst/>
            <a:cxnLst/>
            <a:rect l="l" t="t" r="r" b="b"/>
            <a:pathLst>
              <a:path w="3809998" h="3917539">
                <a:moveTo>
                  <a:pt x="0" y="0"/>
                </a:moveTo>
                <a:lnTo>
                  <a:pt x="3809998" y="0"/>
                </a:lnTo>
                <a:lnTo>
                  <a:pt x="3809998" y="3909212"/>
                </a:lnTo>
                <a:lnTo>
                  <a:pt x="1781628" y="3737429"/>
                </a:lnTo>
                <a:lnTo>
                  <a:pt x="0" y="3917539"/>
                </a:lnTo>
                <a:close/>
              </a:path>
            </a:pathLst>
          </a:custGeom>
        </p:spPr>
      </p:pic>
      <p:pic>
        <p:nvPicPr>
          <p:cNvPr id="4" name="Picture 3">
            <a:extLst>
              <a:ext uri="{FF2B5EF4-FFF2-40B4-BE49-F238E27FC236}">
                <a16:creationId xmlns:a16="http://schemas.microsoft.com/office/drawing/2014/main" id="{DEDBD38E-27F2-7319-EE7B-5F3F30C18D47}"/>
              </a:ext>
            </a:extLst>
          </p:cNvPr>
          <p:cNvPicPr>
            <a:picLocks noChangeAspect="1"/>
          </p:cNvPicPr>
          <p:nvPr/>
        </p:nvPicPr>
        <p:blipFill>
          <a:blip r:embed="rId5">
            <a:extLst>
              <a:ext uri="{28A0092B-C50C-407E-A947-70E740481C1C}">
                <a14:useLocalDpi xmlns:a14="http://schemas.microsoft.com/office/drawing/2010/main" val="0"/>
              </a:ext>
            </a:extLst>
          </a:blip>
          <a:srcRect r="-2" b="1034"/>
          <a:stretch>
            <a:fillRect/>
          </a:stretch>
        </p:blipFill>
        <p:spPr>
          <a:xfrm>
            <a:off x="8191500" y="10"/>
            <a:ext cx="4000500" cy="3959022"/>
          </a:xfrm>
          <a:custGeom>
            <a:avLst/>
            <a:gdLst/>
            <a:ahLst/>
            <a:cxnLst/>
            <a:rect l="l" t="t" r="r" b="b"/>
            <a:pathLst>
              <a:path w="4000500" h="3959032">
                <a:moveTo>
                  <a:pt x="0" y="0"/>
                </a:moveTo>
                <a:lnTo>
                  <a:pt x="4000500" y="0"/>
                </a:lnTo>
                <a:lnTo>
                  <a:pt x="4000500" y="3959032"/>
                </a:lnTo>
                <a:lnTo>
                  <a:pt x="9072" y="3926114"/>
                </a:lnTo>
                <a:lnTo>
                  <a:pt x="0" y="3925346"/>
                </a:lnTo>
                <a:close/>
              </a:path>
            </a:pathLst>
          </a:custGeom>
        </p:spPr>
      </p:pic>
      <p:grpSp>
        <p:nvGrpSpPr>
          <p:cNvPr id="22" name="Group 21">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3" name="Freeform: Shape 22">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41407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A6663550F41E429492F564E747168E" ma:contentTypeVersion="21" ma:contentTypeDescription="Create a new document." ma:contentTypeScope="" ma:versionID="01fab4684a32d59a105b6b3cf8273844">
  <xsd:schema xmlns:xsd="http://www.w3.org/2001/XMLSchema" xmlns:xs="http://www.w3.org/2001/XMLSchema" xmlns:p="http://schemas.microsoft.com/office/2006/metadata/properties" xmlns:ns2="46c44e20-669a-4bb4-8ea9-e21b5de1a061" xmlns:ns3="3aae9e14-003b-4029-ba5a-3bd351e70bb8" targetNamespace="http://schemas.microsoft.com/office/2006/metadata/properties" ma:root="true" ma:fieldsID="db6a64828b758e18fd7d08d8965b0477" ns2:_="" ns3:_="">
    <xsd:import namespace="46c44e20-669a-4bb4-8ea9-e21b5de1a061"/>
    <xsd:import namespace="3aae9e14-003b-4029-ba5a-3bd351e70b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44e20-669a-4bb4-8ea9-e21b5de1a0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f7d847e-0977-44a4-bed5-52935a52b00e"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ae9e14-003b-4029-ba5a-3bd351e70b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da9495e-127d-46ce-be3d-b7a765eea302}" ma:internalName="TaxCatchAll" ma:showField="CatchAllData" ma:web="3aae9e14-003b-4029-ba5a-3bd351e70b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c44e20-669a-4bb4-8ea9-e21b5de1a061">
      <Terms xmlns="http://schemas.microsoft.com/office/infopath/2007/PartnerControls"/>
    </lcf76f155ced4ddcb4097134ff3c332f>
    <TaxCatchAll xmlns="3aae9e14-003b-4029-ba5a-3bd351e70bb8" xsi:nil="true"/>
    <Date xmlns="46c44e20-669a-4bb4-8ea9-e21b5de1a061" xsi:nil="true"/>
    <_Flow_SignoffStatus xmlns="46c44e20-669a-4bb4-8ea9-e21b5de1a061" xsi:nil="true"/>
  </documentManagement>
</p:properties>
</file>

<file path=customXml/itemProps1.xml><?xml version="1.0" encoding="utf-8"?>
<ds:datastoreItem xmlns:ds="http://schemas.openxmlformats.org/officeDocument/2006/customXml" ds:itemID="{812D7652-702B-48D1-8004-1B273B0464C9}">
  <ds:schemaRefs>
    <ds:schemaRef ds:uri="http://schemas.microsoft.com/sharepoint/v3/contenttype/forms"/>
  </ds:schemaRefs>
</ds:datastoreItem>
</file>

<file path=customXml/itemProps2.xml><?xml version="1.0" encoding="utf-8"?>
<ds:datastoreItem xmlns:ds="http://schemas.openxmlformats.org/officeDocument/2006/customXml" ds:itemID="{75EC2B4F-A553-4EA2-888D-82A01E3BA9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c44e20-669a-4bb4-8ea9-e21b5de1a061"/>
    <ds:schemaRef ds:uri="3aae9e14-003b-4029-ba5a-3bd351e70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671216-3738-4138-987B-829FBC08C8B4}">
  <ds:schemaRefs>
    <ds:schemaRef ds:uri="3aae9e14-003b-4029-ba5a-3bd351e70bb8"/>
    <ds:schemaRef ds:uri="46c44e20-669a-4bb4-8ea9-e21b5de1a061"/>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1282</TotalTime>
  <Words>2841</Words>
  <Application>Microsoft Macintosh PowerPoint</Application>
  <PresentationFormat>Widescreen</PresentationFormat>
  <Paragraphs>392</Paragraphs>
  <Slides>43</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Aptos</vt:lpstr>
      <vt:lpstr>Aptos Display</vt:lpstr>
      <vt:lpstr>Arial</vt:lpstr>
      <vt:lpstr>Arial,Sans-Serif</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Caitlin Murphy</dc:creator>
  <cp:lastModifiedBy>Cath Brindley</cp:lastModifiedBy>
  <cp:revision>1278</cp:revision>
  <dcterms:created xsi:type="dcterms:W3CDTF">2025-01-16T07:05:41Z</dcterms:created>
  <dcterms:modified xsi:type="dcterms:W3CDTF">2025-09-09T06:35:07Z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0x01010091A6663550F41E429492F564E747168E</vt:lpwstr>
  </property>
  <property fmtid="{D5CDD505-2E9C-101B-9397-08002B2CF9AE}" pid="3" name="MediaServiceImageTags">
    <vt:lpwstr/>
  </property>
</Properties>
</file>