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08" r:id="rId5"/>
    <p:sldMasterId id="2147483732" r:id="rId6"/>
  </p:sldMasterIdLst>
  <p:notesMasterIdLst>
    <p:notesMasterId r:id="rId31"/>
  </p:notesMasterIdLst>
  <p:handoutMasterIdLst>
    <p:handoutMasterId r:id="rId32"/>
  </p:handoutMasterIdLst>
  <p:sldIdLst>
    <p:sldId id="316" r:id="rId7"/>
    <p:sldId id="317" r:id="rId8"/>
    <p:sldId id="259" r:id="rId9"/>
    <p:sldId id="262" r:id="rId10"/>
    <p:sldId id="263" r:id="rId11"/>
    <p:sldId id="275" r:id="rId12"/>
    <p:sldId id="318" r:id="rId13"/>
    <p:sldId id="344" r:id="rId14"/>
    <p:sldId id="319" r:id="rId15"/>
    <p:sldId id="343" r:id="rId16"/>
    <p:sldId id="320" r:id="rId17"/>
    <p:sldId id="311" r:id="rId18"/>
    <p:sldId id="327" r:id="rId19"/>
    <p:sldId id="346" r:id="rId20"/>
    <p:sldId id="310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 Brindley" initials="C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64"/>
    <a:srgbClr val="91A62A"/>
    <a:srgbClr val="9437FF"/>
    <a:srgbClr val="FF7E79"/>
    <a:srgbClr val="942093"/>
    <a:srgbClr val="FF2600"/>
    <a:srgbClr val="0432FF"/>
    <a:srgbClr val="006A8B"/>
    <a:srgbClr val="90A72A"/>
    <a:srgbClr val="91A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59" autoAdjust="0"/>
    <p:restoredTop sz="94637" autoAdjust="0"/>
  </p:normalViewPr>
  <p:slideViewPr>
    <p:cSldViewPr>
      <p:cViewPr varScale="1">
        <p:scale>
          <a:sx n="119" d="100"/>
          <a:sy n="119" d="100"/>
        </p:scale>
        <p:origin x="996" y="102"/>
      </p:cViewPr>
      <p:guideLst>
        <p:guide orient="horz" pos="2160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30" d="100"/>
          <a:sy n="130" d="100"/>
        </p:scale>
        <p:origin x="25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B7AB4-C927-443D-BA27-61DB0DA549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D0229-DC65-4A6D-A263-75ACFD85A7C7}">
      <dgm:prSet/>
      <dgm:spPr>
        <a:solidFill>
          <a:srgbClr val="006A8B"/>
        </a:solidFill>
      </dgm:spPr>
      <dgm:t>
        <a:bodyPr/>
        <a:lstStyle/>
        <a:p>
          <a:r>
            <a:rPr lang="en-GB" dirty="0"/>
            <a:t>Self Expression -I express my feelings and assert my opinions</a:t>
          </a:r>
          <a:endParaRPr lang="en-US" dirty="0"/>
        </a:p>
      </dgm:t>
    </dgm:pt>
    <dgm:pt modelId="{295E61F6-B827-4241-A5F6-A881DFDD0EF3}" type="parTrans" cxnId="{C5C0FB90-B1B7-461A-A18D-303E7B2A285E}">
      <dgm:prSet/>
      <dgm:spPr/>
      <dgm:t>
        <a:bodyPr/>
        <a:lstStyle/>
        <a:p>
          <a:endParaRPr lang="en-US"/>
        </a:p>
      </dgm:t>
    </dgm:pt>
    <dgm:pt modelId="{2E4DB1A8-26D7-4F0A-BD64-245D4D370A03}" type="sibTrans" cxnId="{C5C0FB90-B1B7-461A-A18D-303E7B2A285E}">
      <dgm:prSet/>
      <dgm:spPr/>
      <dgm:t>
        <a:bodyPr/>
        <a:lstStyle/>
        <a:p>
          <a:endParaRPr lang="en-US"/>
        </a:p>
      </dgm:t>
    </dgm:pt>
    <dgm:pt modelId="{94B0D5F1-380E-41F4-AC64-6560410B55A9}">
      <dgm:prSet/>
      <dgm:spPr>
        <a:solidFill>
          <a:srgbClr val="760064"/>
        </a:solidFill>
      </dgm:spPr>
      <dgm:t>
        <a:bodyPr/>
        <a:lstStyle/>
        <a:p>
          <a:r>
            <a:rPr lang="en-GB" dirty="0"/>
            <a:t>Self determination-I make decisions for myself and make plans for my own life</a:t>
          </a:r>
          <a:endParaRPr lang="en-US" dirty="0"/>
        </a:p>
      </dgm:t>
    </dgm:pt>
    <dgm:pt modelId="{55E87AF5-D9B1-45E2-92BA-56BEA84C3895}" type="parTrans" cxnId="{C7CA4E39-96DF-4763-B7EB-FD67611BCB09}">
      <dgm:prSet/>
      <dgm:spPr/>
      <dgm:t>
        <a:bodyPr/>
        <a:lstStyle/>
        <a:p>
          <a:endParaRPr lang="en-US"/>
        </a:p>
      </dgm:t>
    </dgm:pt>
    <dgm:pt modelId="{158489B3-526D-4064-816A-4DA5A34AEE56}" type="sibTrans" cxnId="{C7CA4E39-96DF-4763-B7EB-FD67611BCB09}">
      <dgm:prSet/>
      <dgm:spPr/>
      <dgm:t>
        <a:bodyPr/>
        <a:lstStyle/>
        <a:p>
          <a:endParaRPr lang="en-US"/>
        </a:p>
      </dgm:t>
    </dgm:pt>
    <dgm:pt modelId="{3EFA3C4D-89CF-4A54-9EAA-94CAC70CDB98}">
      <dgm:prSet/>
      <dgm:spPr>
        <a:solidFill>
          <a:srgbClr val="91A62B"/>
        </a:solidFill>
      </dgm:spPr>
      <dgm:t>
        <a:bodyPr/>
        <a:lstStyle/>
        <a:p>
          <a:r>
            <a:rPr lang="en-GB"/>
            <a:t>Self Confidence-I take responsibility for asserting my own rights and the rights of others</a:t>
          </a:r>
          <a:endParaRPr lang="en-US"/>
        </a:p>
      </dgm:t>
    </dgm:pt>
    <dgm:pt modelId="{B32C5573-1287-42B8-8C4E-005028974A73}" type="parTrans" cxnId="{797A044F-AE1F-4C16-85DC-31FA4AAD15D7}">
      <dgm:prSet/>
      <dgm:spPr/>
      <dgm:t>
        <a:bodyPr/>
        <a:lstStyle/>
        <a:p>
          <a:endParaRPr lang="en-US"/>
        </a:p>
      </dgm:t>
    </dgm:pt>
    <dgm:pt modelId="{0956ACA9-B7BB-4A86-9372-9B18F97E154F}" type="sibTrans" cxnId="{797A044F-AE1F-4C16-85DC-31FA4AAD15D7}">
      <dgm:prSet/>
      <dgm:spPr/>
      <dgm:t>
        <a:bodyPr/>
        <a:lstStyle/>
        <a:p>
          <a:endParaRPr lang="en-US"/>
        </a:p>
      </dgm:t>
    </dgm:pt>
    <dgm:pt modelId="{70E67DC6-C795-472B-B822-E2C0508F7F31}">
      <dgm:prSet/>
      <dgm:spPr>
        <a:solidFill>
          <a:srgbClr val="760064"/>
        </a:solidFill>
      </dgm:spPr>
      <dgm:t>
        <a:bodyPr/>
        <a:lstStyle/>
        <a:p>
          <a:r>
            <a:rPr lang="en-GB"/>
            <a:t>Self reliance-I do things for myself whenever I can</a:t>
          </a:r>
          <a:endParaRPr lang="en-US"/>
        </a:p>
      </dgm:t>
    </dgm:pt>
    <dgm:pt modelId="{6958089B-3FDF-4678-9501-ADD806002D80}" type="parTrans" cxnId="{6C55F85B-3CF2-4BE7-B06F-1B050DB3B23B}">
      <dgm:prSet/>
      <dgm:spPr/>
      <dgm:t>
        <a:bodyPr/>
        <a:lstStyle/>
        <a:p>
          <a:endParaRPr lang="en-US"/>
        </a:p>
      </dgm:t>
    </dgm:pt>
    <dgm:pt modelId="{7F27C8ED-EC8A-4E32-9225-8E7FC2E071AB}" type="sibTrans" cxnId="{6C55F85B-3CF2-4BE7-B06F-1B050DB3B23B}">
      <dgm:prSet/>
      <dgm:spPr/>
      <dgm:t>
        <a:bodyPr/>
        <a:lstStyle/>
        <a:p>
          <a:endParaRPr lang="en-US"/>
        </a:p>
      </dgm:t>
    </dgm:pt>
    <dgm:pt modelId="{5EDE44E3-6361-47C8-A6A1-BD2DE9344C04}">
      <dgm:prSet/>
      <dgm:spPr>
        <a:solidFill>
          <a:srgbClr val="006A8B"/>
        </a:solidFill>
      </dgm:spPr>
      <dgm:t>
        <a:bodyPr/>
        <a:lstStyle/>
        <a:p>
          <a:r>
            <a:rPr lang="en-GB"/>
            <a:t>Self development-I have goals and dreams and I am going to achieve them</a:t>
          </a:r>
          <a:endParaRPr lang="en-US"/>
        </a:p>
      </dgm:t>
    </dgm:pt>
    <dgm:pt modelId="{F06311C4-3FB4-4E5B-9594-C1D849C65072}" type="parTrans" cxnId="{853068E0-6EFB-4DA7-8171-DE0681F2AD0D}">
      <dgm:prSet/>
      <dgm:spPr/>
      <dgm:t>
        <a:bodyPr/>
        <a:lstStyle/>
        <a:p>
          <a:endParaRPr lang="en-US"/>
        </a:p>
      </dgm:t>
    </dgm:pt>
    <dgm:pt modelId="{81889ED5-47EC-48C7-B9EC-7C8B73353EB7}" type="sibTrans" cxnId="{853068E0-6EFB-4DA7-8171-DE0681F2AD0D}">
      <dgm:prSet/>
      <dgm:spPr/>
      <dgm:t>
        <a:bodyPr/>
        <a:lstStyle/>
        <a:p>
          <a:endParaRPr lang="en-US"/>
        </a:p>
      </dgm:t>
    </dgm:pt>
    <dgm:pt modelId="{C8332FD8-301E-4FEB-BACF-26ED894278F9}">
      <dgm:prSet/>
      <dgm:spPr>
        <a:solidFill>
          <a:srgbClr val="760064"/>
        </a:solidFill>
      </dgm:spPr>
      <dgm:t>
        <a:bodyPr/>
        <a:lstStyle/>
        <a:p>
          <a:r>
            <a:rPr lang="en-GB"/>
            <a:t>Self Esteem- I feel good about myself and believe I can make a difference</a:t>
          </a:r>
          <a:endParaRPr lang="en-US"/>
        </a:p>
      </dgm:t>
    </dgm:pt>
    <dgm:pt modelId="{7149B332-9D7A-4B3C-AC9A-9E33DF145CB8}" type="parTrans" cxnId="{2F279429-5A50-48B6-85B9-79AD294E2FE8}">
      <dgm:prSet/>
      <dgm:spPr/>
      <dgm:t>
        <a:bodyPr/>
        <a:lstStyle/>
        <a:p>
          <a:endParaRPr lang="en-US"/>
        </a:p>
      </dgm:t>
    </dgm:pt>
    <dgm:pt modelId="{4EB07762-3813-41B4-B674-CEB7AA7A2BDC}" type="sibTrans" cxnId="{2F279429-5A50-48B6-85B9-79AD294E2FE8}">
      <dgm:prSet/>
      <dgm:spPr/>
      <dgm:t>
        <a:bodyPr/>
        <a:lstStyle/>
        <a:p>
          <a:endParaRPr lang="en-US"/>
        </a:p>
      </dgm:t>
    </dgm:pt>
    <dgm:pt modelId="{9E31032B-5DB2-4BA4-85E4-23CA6E78C2FC}" type="pres">
      <dgm:prSet presAssocID="{A19B7AB4-C927-443D-BA27-61DB0DA549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F2170-60EA-44C4-943E-0048229E084E}" type="pres">
      <dgm:prSet presAssocID="{3AED0229-DC65-4A6D-A263-75ACFD85A7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B7852-3122-4A69-A4F4-64847FF85F5D}" type="pres">
      <dgm:prSet presAssocID="{2E4DB1A8-26D7-4F0A-BD64-245D4D370A03}" presName="sibTrans" presStyleCnt="0"/>
      <dgm:spPr/>
    </dgm:pt>
    <dgm:pt modelId="{33DEDE59-B8B1-4AD8-AFC1-32FCC24E8071}" type="pres">
      <dgm:prSet presAssocID="{94B0D5F1-380E-41F4-AC64-6560410B55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A762-532C-470F-8486-CCD35E0F738D}" type="pres">
      <dgm:prSet presAssocID="{158489B3-526D-4064-816A-4DA5A34AEE56}" presName="sibTrans" presStyleCnt="0"/>
      <dgm:spPr/>
    </dgm:pt>
    <dgm:pt modelId="{D3C0321C-6E87-4735-9D02-AE11A9021787}" type="pres">
      <dgm:prSet presAssocID="{3EFA3C4D-89CF-4A54-9EAA-94CAC70CDB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F8D1-9221-411C-8367-261C464B59DB}" type="pres">
      <dgm:prSet presAssocID="{0956ACA9-B7BB-4A86-9372-9B18F97E154F}" presName="sibTrans" presStyleCnt="0"/>
      <dgm:spPr/>
    </dgm:pt>
    <dgm:pt modelId="{BE2C2D01-5733-4327-A480-5E6AB6F69533}" type="pres">
      <dgm:prSet presAssocID="{70E67DC6-C795-472B-B822-E2C0508F7F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4EDA-DFA2-41C1-94D3-6A1286B2B70B}" type="pres">
      <dgm:prSet presAssocID="{7F27C8ED-EC8A-4E32-9225-8E7FC2E071AB}" presName="sibTrans" presStyleCnt="0"/>
      <dgm:spPr/>
    </dgm:pt>
    <dgm:pt modelId="{9630C0E5-72AE-4E4A-88B1-DCD34BCA8A4A}" type="pres">
      <dgm:prSet presAssocID="{5EDE44E3-6361-47C8-A6A1-BD2DE9344C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CE4E7-CBAD-405D-B130-BA8D92834C98}" type="pres">
      <dgm:prSet presAssocID="{81889ED5-47EC-48C7-B9EC-7C8B73353EB7}" presName="sibTrans" presStyleCnt="0"/>
      <dgm:spPr/>
    </dgm:pt>
    <dgm:pt modelId="{DD6839ED-EE93-4594-BEB9-2478E648155A}" type="pres">
      <dgm:prSet presAssocID="{C8332FD8-301E-4FEB-BACF-26ED894278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068E0-6EFB-4DA7-8171-DE0681F2AD0D}" srcId="{A19B7AB4-C927-443D-BA27-61DB0DA54997}" destId="{5EDE44E3-6361-47C8-A6A1-BD2DE9344C04}" srcOrd="4" destOrd="0" parTransId="{F06311C4-3FB4-4E5B-9594-C1D849C65072}" sibTransId="{81889ED5-47EC-48C7-B9EC-7C8B73353EB7}"/>
    <dgm:cxn modelId="{A16DE7CE-DD2E-49AE-B79B-1C03B9832730}" type="presOf" srcId="{70E67DC6-C795-472B-B822-E2C0508F7F31}" destId="{BE2C2D01-5733-4327-A480-5E6AB6F69533}" srcOrd="0" destOrd="0" presId="urn:microsoft.com/office/officeart/2005/8/layout/default"/>
    <dgm:cxn modelId="{69BC0F2D-001A-4837-9CA6-37B859DC8F63}" type="presOf" srcId="{C8332FD8-301E-4FEB-BACF-26ED894278F9}" destId="{DD6839ED-EE93-4594-BEB9-2478E648155A}" srcOrd="0" destOrd="0" presId="urn:microsoft.com/office/officeart/2005/8/layout/default"/>
    <dgm:cxn modelId="{6C55F85B-3CF2-4BE7-B06F-1B050DB3B23B}" srcId="{A19B7AB4-C927-443D-BA27-61DB0DA54997}" destId="{70E67DC6-C795-472B-B822-E2C0508F7F31}" srcOrd="3" destOrd="0" parTransId="{6958089B-3FDF-4678-9501-ADD806002D80}" sibTransId="{7F27C8ED-EC8A-4E32-9225-8E7FC2E071AB}"/>
    <dgm:cxn modelId="{10D5F2A4-E2AA-422B-B1D7-000A5D0FE5EA}" type="presOf" srcId="{3AED0229-DC65-4A6D-A263-75ACFD85A7C7}" destId="{AA0F2170-60EA-44C4-943E-0048229E084E}" srcOrd="0" destOrd="0" presId="urn:microsoft.com/office/officeart/2005/8/layout/default"/>
    <dgm:cxn modelId="{C7CA4E39-96DF-4763-B7EB-FD67611BCB09}" srcId="{A19B7AB4-C927-443D-BA27-61DB0DA54997}" destId="{94B0D5F1-380E-41F4-AC64-6560410B55A9}" srcOrd="1" destOrd="0" parTransId="{55E87AF5-D9B1-45E2-92BA-56BEA84C3895}" sibTransId="{158489B3-526D-4064-816A-4DA5A34AEE56}"/>
    <dgm:cxn modelId="{797A044F-AE1F-4C16-85DC-31FA4AAD15D7}" srcId="{A19B7AB4-C927-443D-BA27-61DB0DA54997}" destId="{3EFA3C4D-89CF-4A54-9EAA-94CAC70CDB98}" srcOrd="2" destOrd="0" parTransId="{B32C5573-1287-42B8-8C4E-005028974A73}" sibTransId="{0956ACA9-B7BB-4A86-9372-9B18F97E154F}"/>
    <dgm:cxn modelId="{C183B522-AC9B-40FC-A20C-3115FDE19BD0}" type="presOf" srcId="{3EFA3C4D-89CF-4A54-9EAA-94CAC70CDB98}" destId="{D3C0321C-6E87-4735-9D02-AE11A9021787}" srcOrd="0" destOrd="0" presId="urn:microsoft.com/office/officeart/2005/8/layout/default"/>
    <dgm:cxn modelId="{6EE9E055-2E4C-4FD1-AAA4-6187B1D4C230}" type="presOf" srcId="{5EDE44E3-6361-47C8-A6A1-BD2DE9344C04}" destId="{9630C0E5-72AE-4E4A-88B1-DCD34BCA8A4A}" srcOrd="0" destOrd="0" presId="urn:microsoft.com/office/officeart/2005/8/layout/default"/>
    <dgm:cxn modelId="{F24233DB-B817-4056-B1F4-DDD193EC4EA0}" type="presOf" srcId="{A19B7AB4-C927-443D-BA27-61DB0DA54997}" destId="{9E31032B-5DB2-4BA4-85E4-23CA6E78C2FC}" srcOrd="0" destOrd="0" presId="urn:microsoft.com/office/officeart/2005/8/layout/default"/>
    <dgm:cxn modelId="{0AA8DA0A-07B2-483B-B46D-49F4E4D5A790}" type="presOf" srcId="{94B0D5F1-380E-41F4-AC64-6560410B55A9}" destId="{33DEDE59-B8B1-4AD8-AFC1-32FCC24E8071}" srcOrd="0" destOrd="0" presId="urn:microsoft.com/office/officeart/2005/8/layout/default"/>
    <dgm:cxn modelId="{C5C0FB90-B1B7-461A-A18D-303E7B2A285E}" srcId="{A19B7AB4-C927-443D-BA27-61DB0DA54997}" destId="{3AED0229-DC65-4A6D-A263-75ACFD85A7C7}" srcOrd="0" destOrd="0" parTransId="{295E61F6-B827-4241-A5F6-A881DFDD0EF3}" sibTransId="{2E4DB1A8-26D7-4F0A-BD64-245D4D370A03}"/>
    <dgm:cxn modelId="{2F279429-5A50-48B6-85B9-79AD294E2FE8}" srcId="{A19B7AB4-C927-443D-BA27-61DB0DA54997}" destId="{C8332FD8-301E-4FEB-BACF-26ED894278F9}" srcOrd="5" destOrd="0" parTransId="{7149B332-9D7A-4B3C-AC9A-9E33DF145CB8}" sibTransId="{4EB07762-3813-41B4-B674-CEB7AA7A2BDC}"/>
    <dgm:cxn modelId="{E6218FF7-BE7D-441A-9678-1955826860F0}" type="presParOf" srcId="{9E31032B-5DB2-4BA4-85E4-23CA6E78C2FC}" destId="{AA0F2170-60EA-44C4-943E-0048229E084E}" srcOrd="0" destOrd="0" presId="urn:microsoft.com/office/officeart/2005/8/layout/default"/>
    <dgm:cxn modelId="{2D2C93A5-C4A0-4DA2-A5B7-8B85AA3DD12B}" type="presParOf" srcId="{9E31032B-5DB2-4BA4-85E4-23CA6E78C2FC}" destId="{468B7852-3122-4A69-A4F4-64847FF85F5D}" srcOrd="1" destOrd="0" presId="urn:microsoft.com/office/officeart/2005/8/layout/default"/>
    <dgm:cxn modelId="{EC109A20-EB36-45BF-9BEB-84B6C2849119}" type="presParOf" srcId="{9E31032B-5DB2-4BA4-85E4-23CA6E78C2FC}" destId="{33DEDE59-B8B1-4AD8-AFC1-32FCC24E8071}" srcOrd="2" destOrd="0" presId="urn:microsoft.com/office/officeart/2005/8/layout/default"/>
    <dgm:cxn modelId="{E4406806-C521-436D-A15C-4B70FB244635}" type="presParOf" srcId="{9E31032B-5DB2-4BA4-85E4-23CA6E78C2FC}" destId="{71B6A762-532C-470F-8486-CCD35E0F738D}" srcOrd="3" destOrd="0" presId="urn:microsoft.com/office/officeart/2005/8/layout/default"/>
    <dgm:cxn modelId="{F5BF7C19-ED06-4C18-AB8F-793A51501759}" type="presParOf" srcId="{9E31032B-5DB2-4BA4-85E4-23CA6E78C2FC}" destId="{D3C0321C-6E87-4735-9D02-AE11A9021787}" srcOrd="4" destOrd="0" presId="urn:microsoft.com/office/officeart/2005/8/layout/default"/>
    <dgm:cxn modelId="{0389DDA1-4BAA-4F26-8DD7-7B3EAA425047}" type="presParOf" srcId="{9E31032B-5DB2-4BA4-85E4-23CA6E78C2FC}" destId="{624DF8D1-9221-411C-8367-261C464B59DB}" srcOrd="5" destOrd="0" presId="urn:microsoft.com/office/officeart/2005/8/layout/default"/>
    <dgm:cxn modelId="{ACAF3ED3-A4D0-4F5C-B9E5-EE93DB52DF45}" type="presParOf" srcId="{9E31032B-5DB2-4BA4-85E4-23CA6E78C2FC}" destId="{BE2C2D01-5733-4327-A480-5E6AB6F69533}" srcOrd="6" destOrd="0" presId="urn:microsoft.com/office/officeart/2005/8/layout/default"/>
    <dgm:cxn modelId="{221C2D41-2EFA-49C4-8BFB-B9D450F04614}" type="presParOf" srcId="{9E31032B-5DB2-4BA4-85E4-23CA6E78C2FC}" destId="{FB804EDA-DFA2-41C1-94D3-6A1286B2B70B}" srcOrd="7" destOrd="0" presId="urn:microsoft.com/office/officeart/2005/8/layout/default"/>
    <dgm:cxn modelId="{5CEFA30F-B21E-40E1-83E5-6FAED3E2F76C}" type="presParOf" srcId="{9E31032B-5DB2-4BA4-85E4-23CA6E78C2FC}" destId="{9630C0E5-72AE-4E4A-88B1-DCD34BCA8A4A}" srcOrd="8" destOrd="0" presId="urn:microsoft.com/office/officeart/2005/8/layout/default"/>
    <dgm:cxn modelId="{BA124E03-559E-4F2F-8CD1-13967F36EBE1}" type="presParOf" srcId="{9E31032B-5DB2-4BA4-85E4-23CA6E78C2FC}" destId="{7F8CE4E7-CBAD-405D-B130-BA8D92834C98}" srcOrd="9" destOrd="0" presId="urn:microsoft.com/office/officeart/2005/8/layout/default"/>
    <dgm:cxn modelId="{8551A1F0-8F58-4E31-9CA7-B796CBBA31DB}" type="presParOf" srcId="{9E31032B-5DB2-4BA4-85E4-23CA6E78C2FC}" destId="{DD6839ED-EE93-4594-BEB9-2478E64815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2170-60EA-44C4-943E-0048229E084E}">
      <dsp:nvSpPr>
        <dsp:cNvPr id="0" name=""/>
        <dsp:cNvSpPr/>
      </dsp:nvSpPr>
      <dsp:spPr>
        <a:xfrm>
          <a:off x="0" y="455675"/>
          <a:ext cx="2677797" cy="1606678"/>
        </a:xfrm>
        <a:prstGeom prst="rect">
          <a:avLst/>
        </a:prstGeom>
        <a:solidFill>
          <a:srgbClr val="006A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Self Expression -I express my feelings and assert my opinions</a:t>
          </a:r>
          <a:endParaRPr lang="en-US" sz="2000" kern="1200" dirty="0"/>
        </a:p>
      </dsp:txBody>
      <dsp:txXfrm>
        <a:off x="0" y="455675"/>
        <a:ext cx="2677797" cy="1606678"/>
      </dsp:txXfrm>
    </dsp:sp>
    <dsp:sp modelId="{33DEDE59-B8B1-4AD8-AFC1-32FCC24E8071}">
      <dsp:nvSpPr>
        <dsp:cNvPr id="0" name=""/>
        <dsp:cNvSpPr/>
      </dsp:nvSpPr>
      <dsp:spPr>
        <a:xfrm>
          <a:off x="2945577" y="455675"/>
          <a:ext cx="2677797" cy="1606678"/>
        </a:xfrm>
        <a:prstGeom prst="rect">
          <a:avLst/>
        </a:prstGeom>
        <a:solidFill>
          <a:srgbClr val="76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Self determination-I make decisions for myself and make plans for my own life</a:t>
          </a:r>
          <a:endParaRPr lang="en-US" sz="2000" kern="1200" dirty="0"/>
        </a:p>
      </dsp:txBody>
      <dsp:txXfrm>
        <a:off x="2945577" y="455675"/>
        <a:ext cx="2677797" cy="1606678"/>
      </dsp:txXfrm>
    </dsp:sp>
    <dsp:sp modelId="{D3C0321C-6E87-4735-9D02-AE11A9021787}">
      <dsp:nvSpPr>
        <dsp:cNvPr id="0" name=""/>
        <dsp:cNvSpPr/>
      </dsp:nvSpPr>
      <dsp:spPr>
        <a:xfrm>
          <a:off x="5891154" y="455675"/>
          <a:ext cx="2677797" cy="1606678"/>
        </a:xfrm>
        <a:prstGeom prst="rect">
          <a:avLst/>
        </a:prstGeom>
        <a:solidFill>
          <a:srgbClr val="91A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Self Confidence-I take responsibility for asserting my own rights and the rights of others</a:t>
          </a:r>
          <a:endParaRPr lang="en-US" sz="2000" kern="1200"/>
        </a:p>
      </dsp:txBody>
      <dsp:txXfrm>
        <a:off x="5891154" y="455675"/>
        <a:ext cx="2677797" cy="1606678"/>
      </dsp:txXfrm>
    </dsp:sp>
    <dsp:sp modelId="{BE2C2D01-5733-4327-A480-5E6AB6F69533}">
      <dsp:nvSpPr>
        <dsp:cNvPr id="0" name=""/>
        <dsp:cNvSpPr/>
      </dsp:nvSpPr>
      <dsp:spPr>
        <a:xfrm>
          <a:off x="0" y="2330133"/>
          <a:ext cx="2677797" cy="1606678"/>
        </a:xfrm>
        <a:prstGeom prst="rect">
          <a:avLst/>
        </a:prstGeom>
        <a:solidFill>
          <a:srgbClr val="76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Self reliance-I do things for myself whenever I can</a:t>
          </a:r>
          <a:endParaRPr lang="en-US" sz="2000" kern="1200"/>
        </a:p>
      </dsp:txBody>
      <dsp:txXfrm>
        <a:off x="0" y="2330133"/>
        <a:ext cx="2677797" cy="1606678"/>
      </dsp:txXfrm>
    </dsp:sp>
    <dsp:sp modelId="{9630C0E5-72AE-4E4A-88B1-DCD34BCA8A4A}">
      <dsp:nvSpPr>
        <dsp:cNvPr id="0" name=""/>
        <dsp:cNvSpPr/>
      </dsp:nvSpPr>
      <dsp:spPr>
        <a:xfrm>
          <a:off x="2945577" y="2330133"/>
          <a:ext cx="2677797" cy="1606678"/>
        </a:xfrm>
        <a:prstGeom prst="rect">
          <a:avLst/>
        </a:prstGeom>
        <a:solidFill>
          <a:srgbClr val="006A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Self development-I have goals and dreams and I am going to achieve them</a:t>
          </a:r>
          <a:endParaRPr lang="en-US" sz="2000" kern="1200"/>
        </a:p>
      </dsp:txBody>
      <dsp:txXfrm>
        <a:off x="2945577" y="2330133"/>
        <a:ext cx="2677797" cy="1606678"/>
      </dsp:txXfrm>
    </dsp:sp>
    <dsp:sp modelId="{DD6839ED-EE93-4594-BEB9-2478E648155A}">
      <dsp:nvSpPr>
        <dsp:cNvPr id="0" name=""/>
        <dsp:cNvSpPr/>
      </dsp:nvSpPr>
      <dsp:spPr>
        <a:xfrm>
          <a:off x="5891154" y="2330133"/>
          <a:ext cx="2677797" cy="1606678"/>
        </a:xfrm>
        <a:prstGeom prst="rect">
          <a:avLst/>
        </a:prstGeom>
        <a:solidFill>
          <a:srgbClr val="76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Self Esteem- I feel good about myself and believe I can make a difference</a:t>
          </a:r>
          <a:endParaRPr lang="en-US" sz="2000" kern="1200"/>
        </a:p>
      </dsp:txBody>
      <dsp:txXfrm>
        <a:off x="5891154" y="2330133"/>
        <a:ext cx="2677797" cy="160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9B4B44-FCBD-B045-B30F-18D32E5D2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B5F04-7BFD-684E-A0FD-016F4115FD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4C5A-6378-7C45-9446-0F812A44A965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322FA-FE06-1F45-91E0-A35E3A9A5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C3D6C-47D1-2D44-861F-1B0F7514CE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E606-A008-1F4E-BDFD-24EDB19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1B0E-65DE-4864-9590-D41B7E6415B3}" type="datetimeFigureOut">
              <a:rPr lang="en-AU" smtClean="0"/>
              <a:t>8/08/2022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6580-C4A4-4474-8AA5-31338286C4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85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15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feel good about myself and believe I can make a difference.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37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94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group members to think about what makes a good life for them? Could do this on butchers paper or in pairs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23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</a:t>
            </a:r>
            <a:r>
              <a:rPr lang="en-AU" baseline="0" dirty="0" smtClean="0"/>
              <a:t> are your supports?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308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Things I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98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Things I don’t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92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Ask in the group if anyone has any other examples where they have had to use their self advocacy skills.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79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04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Lets go through each one and think about how they can help me know when I need to stand up for myself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5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52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47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feelings are important and I can be who I want to be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8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my responsibility to make decisions for me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36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have responsibility for standing up for myself when I need to and believing that I can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77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good for me to be independent and makes me feel strong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80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can improve my life by always having something to aim for and being positive. I can change things I don’t like or know are bad for me.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65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0FBD-CC31-5445-94A8-316CEAE880C9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8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52B3-9A81-BE45-8976-E6E6227A17E5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3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02FC-E335-A941-AFF7-1DBE12BADBFA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55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C175-53B9-F948-94C6-9EEC2FEA7F69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1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8A84-E0AC-014F-9803-A9D48FD7B1B3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6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6BCA-0533-484E-933D-495210CFB31C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0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7C2-28D9-8B40-A018-FC93A8629340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DB49-6882-B947-822A-D5492A4BC049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5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BA80-C823-0843-B8BE-E5D4AB10AD47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F9A-B768-D34B-A078-E3972CBD7846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4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8142-9B32-944F-AF3B-24B1CE77E49F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9667-302D-3C4B-9117-CBEA293D0FC6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04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A870-10B0-AA4E-992D-1B5C7032384F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6020-30D6-B746-88FE-C5567390345A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EAF1-1BD6-0745-9A04-9A7A108FD606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6EBB-C0ED-6746-8343-A84F5A342D9A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81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344-D54B-A045-A73C-D66CD9C718CC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04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8156-8FF4-5949-95D8-D1AF877BC6FD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39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D11-B120-344A-A466-7436249205FD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02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073-2429-7545-8FFE-89A62F52ACDC}" type="datetime1">
              <a:rPr lang="en-AU" smtClean="0"/>
              <a:t>8/08/2022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978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1C48-4707-374C-AFFD-7F1E1EF57B62}" type="datetime1">
              <a:rPr lang="en-AU" smtClean="0"/>
              <a:t>8/08/2022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57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14C-5FAC-834F-B06B-9F6A1CB69847}" type="datetime1">
              <a:rPr lang="en-AU" smtClean="0"/>
              <a:t>8/08/2022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5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2FA5-603F-E647-90B0-FB7C73E0286E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39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A2FC-8F76-EA49-B199-471E66823128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4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6C4-8E85-FB48-B7C7-7987CEE776E7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114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0857-CEE5-DF45-9F52-80FC4D6D58E7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319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091-B132-F54B-A394-BAE52BD8D49C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5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BD49-A2AB-9F4B-B81B-7C1B625E35DD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02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1B5-7AD1-FA4D-B800-BB6F81F45CD2}" type="datetime1">
              <a:rPr lang="en-AU" smtClean="0"/>
              <a:t>8/08/2022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9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BD1F-C5C5-D347-9770-100E2C6183BF}" type="datetime1">
              <a:rPr lang="en-AU" smtClean="0"/>
              <a:t>8/08/2022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57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3C2-7F3C-2A49-8312-76D61DC27BB2}" type="datetime1">
              <a:rPr lang="en-AU" smtClean="0"/>
              <a:t>8/08/2022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5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1954-6FDC-0247-AF2E-89FC285E94FF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453-7BF0-3B4B-8732-A18D15698E5E}" type="datetime1">
              <a:rPr lang="en-AU" smtClean="0"/>
              <a:t>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11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8EBD0-A9CD-6C4E-BB75-9A90C90651F8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2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A158-1B2E-9941-971F-48A6FF4497B9}" type="datetime1">
              <a:rPr lang="en-AU" smtClean="0"/>
              <a:t>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EDDA-11F8-384C-90CC-E165748F9DE8}" type="datetime1">
              <a:rPr lang="en-AU" smtClean="0"/>
              <a:t>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2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s://www.flickr.com/photos/128313242@N02/16076496849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456313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oregondot/10313710666/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bcdb.com/cartoon-pictures/127995-All-Bottled-U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RuxFkHiMSeE?list=PLrjsEoziQmWSJbkTp28wys7MWLBvBcVXH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openclipart.org/detail/170352/extended-community-circle-by-josephluis-17035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kloflanddigitalcitizenship.weebly.com/rights-and-responsibilities.html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aiga.org/general/gotv-detail/?entryId=13569&amp;reportId=1252" TargetMode="Externa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westonweb.ca/dance-in-the-park-toda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faq.org/posts/2020/10/business-goals-for-startups-what-you-need-to-know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xalope.wordpress.com/2013/06/page/36/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xthewod.com/2013/03/15/open-workouts-and-what-leads-to-them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pixabay.com/en/trust-self-confidence-pen-mark-44022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factly.in/ugc-requests-universities-ban-junk-foo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s://www.bundabergnow.com/2019/04/03/rebecca-tran-table-tennis/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  <a:solidFill>
            <a:srgbClr val="91A62B"/>
          </a:solidFill>
        </p:spPr>
        <p:txBody>
          <a:bodyPr>
            <a:noAutofit/>
          </a:bodyPr>
          <a:lstStyle/>
          <a:p>
            <a:pPr algn="ctr"/>
            <a:r>
              <a:rPr lang="en-AU" sz="4000" dirty="0">
                <a:latin typeface="Arial"/>
                <a:cs typeface="Arial"/>
              </a:rPr>
              <a:t>DDWA Self Advocacy Program 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FF34-8E8F-23A0-D179-DC0C44E6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60849"/>
            <a:ext cx="7886700" cy="828546"/>
          </a:xfrm>
          <a:ln w="28575">
            <a:solidFill>
              <a:srgbClr val="76006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760064"/>
                </a:solidFill>
                <a:latin typeface="+mj-lt"/>
              </a:rPr>
              <a:t>Session 3. How to Self Advocate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4877" y="3429000"/>
            <a:ext cx="5234245" cy="2436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E027F0-2DAF-F845-8081-9608CEB0928C}"/>
              </a:ext>
            </a:extLst>
          </p:cNvPr>
          <p:cNvSpPr/>
          <p:nvPr/>
        </p:nvSpPr>
        <p:spPr>
          <a:xfrm>
            <a:off x="-1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49191-320E-A442-8BBE-AC051CBCB1EC}"/>
              </a:ext>
            </a:extLst>
          </p:cNvPr>
          <p:cNvSpPr txBox="1"/>
          <p:nvPr/>
        </p:nvSpPr>
        <p:spPr>
          <a:xfrm>
            <a:off x="7380312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ddwa.org.au</a:t>
            </a:r>
          </a:p>
        </p:txBody>
      </p:sp>
    </p:spTree>
    <p:extLst>
      <p:ext uri="{BB962C8B-B14F-4D97-AF65-F5344CB8AC3E}">
        <p14:creationId xmlns:p14="http://schemas.microsoft.com/office/powerpoint/2010/main" val="218999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84BADB-5E84-0142-8975-C80B7B1414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Self Esteem</a:t>
            </a:r>
          </a:p>
        </p:txBody>
      </p:sp>
      <p:pic>
        <p:nvPicPr>
          <p:cNvPr id="6" name="Picture 7" descr="A picture containing person, tree, outdoor, sport&#10;&#10;Description automatically generated">
            <a:extLst>
              <a:ext uri="{FF2B5EF4-FFF2-40B4-BE49-F238E27FC236}">
                <a16:creationId xmlns:a16="http://schemas.microsoft.com/office/drawing/2014/main" id="{B96CE8AC-5C0A-3C4A-A853-57AB18E5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48" y="1489308"/>
            <a:ext cx="2295438" cy="1534014"/>
          </a:xfrm>
          <a:prstGeom prst="rect">
            <a:avLst/>
          </a:prstGeom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CC710267-1763-F344-BB57-031D9E14D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43608" y="3177359"/>
            <a:ext cx="2397012" cy="1438207"/>
          </a:xfrm>
          <a:prstGeom prst="rect">
            <a:avLst/>
          </a:prstGeom>
        </p:spPr>
      </p:pic>
      <p:pic>
        <p:nvPicPr>
          <p:cNvPr id="9" name="Picture 8" descr="Young girl playing the violin">
            <a:extLst>
              <a:ext uri="{FF2B5EF4-FFF2-40B4-BE49-F238E27FC236}">
                <a16:creationId xmlns:a16="http://schemas.microsoft.com/office/drawing/2014/main" id="{47A7078E-7886-AA49-8104-A461BF47A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64" y="4769603"/>
            <a:ext cx="2356056" cy="1438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CE1D55-7F3A-7147-A271-3940538F94FA}"/>
              </a:ext>
            </a:extLst>
          </p:cNvPr>
          <p:cNvSpPr txBox="1"/>
          <p:nvPr/>
        </p:nvSpPr>
        <p:spPr>
          <a:xfrm>
            <a:off x="3851275" y="1489308"/>
            <a:ext cx="508534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cs typeface="Calibri" panose="020F0502020204030204"/>
              </a:rPr>
              <a:t>Remember the things that make you happy.</a:t>
            </a:r>
          </a:p>
          <a:p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  <a:p>
            <a:r>
              <a:rPr lang="en-GB" sz="2800" dirty="0">
                <a:cs typeface="Calibri" panose="020F0502020204030204"/>
              </a:rPr>
              <a:t>Count the things you’ve done well at.</a:t>
            </a:r>
          </a:p>
          <a:p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  <a:p>
            <a:r>
              <a:rPr lang="en-GB" sz="2800" dirty="0">
                <a:cs typeface="Calibri" panose="020F0502020204030204"/>
              </a:rPr>
              <a:t> Remember your gifts and talents.</a:t>
            </a:r>
          </a:p>
        </p:txBody>
      </p:sp>
    </p:spTree>
    <p:extLst>
      <p:ext uri="{BB962C8B-B14F-4D97-AF65-F5344CB8AC3E}">
        <p14:creationId xmlns:p14="http://schemas.microsoft.com/office/powerpoint/2010/main" val="243222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38BED-EA0F-9147-AF13-15F77B72DBF2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EC1BF1-B8B6-BE47-989C-21B56DFE09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Remember when Speaking up 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A7391D-C10F-D44C-A3E9-F1BD35876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14884" y="1521138"/>
            <a:ext cx="2492029" cy="1325563"/>
          </a:xfrm>
          <a:prstGeom prst="rect">
            <a:avLst/>
          </a:prstGeom>
        </p:spPr>
      </p:pic>
      <p:pic>
        <p:nvPicPr>
          <p:cNvPr id="12" name="Picture 11" descr="A person sitting at a table with other people around him&#10;&#10;Description automatically generated with low confidence">
            <a:extLst>
              <a:ext uri="{FF2B5EF4-FFF2-40B4-BE49-F238E27FC236}">
                <a16:creationId xmlns:a16="http://schemas.microsoft.com/office/drawing/2014/main" id="{D090AD0B-F1A4-314D-9935-714618055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63891" y="3090197"/>
            <a:ext cx="2492030" cy="1325563"/>
          </a:xfrm>
          <a:prstGeom prst="rect">
            <a:avLst/>
          </a:prstGeom>
        </p:spPr>
      </p:pic>
      <p:pic>
        <p:nvPicPr>
          <p:cNvPr id="14" name="Picture 13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EF39D9BC-113A-9141-972C-31E7F3CCC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114884" y="4733958"/>
            <a:ext cx="2458458" cy="132556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1F3268-4387-A546-AC11-66304EEA8ACD}"/>
              </a:ext>
            </a:extLst>
          </p:cNvPr>
          <p:cNvSpPr txBox="1">
            <a:spLocks/>
          </p:cNvSpPr>
          <p:nvPr/>
        </p:nvSpPr>
        <p:spPr>
          <a:xfrm>
            <a:off x="3831527" y="1340768"/>
            <a:ext cx="4999381" cy="4525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cs typeface="Calibri"/>
            </a:endParaRPr>
          </a:p>
          <a:p>
            <a:pPr algn="l"/>
            <a:r>
              <a:rPr lang="en-GB" sz="2800" dirty="0"/>
              <a:t>Recognise my feelings-don’t bottle them up.</a:t>
            </a:r>
          </a:p>
          <a:p>
            <a:pPr algn="l"/>
            <a:endParaRPr lang="en-GB" sz="2800" dirty="0"/>
          </a:p>
          <a:p>
            <a:pPr algn="l"/>
            <a:endParaRPr lang="en-GB" sz="1300" dirty="0"/>
          </a:p>
          <a:p>
            <a:pPr algn="l"/>
            <a:r>
              <a:rPr lang="en-GB" sz="2800" dirty="0"/>
              <a:t>Learning to express our feelings and Identify the issue.</a:t>
            </a:r>
          </a:p>
          <a:p>
            <a:pPr algn="l"/>
            <a:endParaRPr lang="en-GB" sz="2800" dirty="0"/>
          </a:p>
          <a:p>
            <a:pPr algn="l"/>
            <a:endParaRPr lang="en-GB" sz="1300" dirty="0"/>
          </a:p>
          <a:p>
            <a:pPr algn="l"/>
            <a:r>
              <a:rPr lang="en-GB" sz="2800" dirty="0"/>
              <a:t>Speak up and seek out someone you trust for support.</a:t>
            </a:r>
          </a:p>
          <a:p>
            <a:pPr algn="l"/>
            <a:endParaRPr lang="en-GB" dirty="0">
              <a:cs typeface="Calibri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47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8F1E7-BF84-DBFC-7A6B-97E6CF7E5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110" y="1940993"/>
            <a:ext cx="3898435" cy="3435657"/>
          </a:xfr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rmAutofit fontScale="25000" lnSpcReduction="20000"/>
          </a:bodyPr>
          <a:lstStyle/>
          <a:p>
            <a:r>
              <a:rPr lang="en-US" sz="2150" dirty="0"/>
              <a:t>	</a:t>
            </a:r>
          </a:p>
          <a:p>
            <a:r>
              <a:rPr lang="en-US" sz="2150" b="1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  <a:p>
            <a:r>
              <a:rPr lang="en-US" sz="2150" b="1" dirty="0"/>
              <a:t>              	                      </a:t>
            </a:r>
            <a:r>
              <a:rPr lang="en-US" sz="8000" b="1" dirty="0"/>
              <a:t>Social Media Friends  </a:t>
            </a:r>
          </a:p>
          <a:p>
            <a:endParaRPr lang="en-US" sz="8000" b="1" dirty="0"/>
          </a:p>
          <a:p>
            <a:r>
              <a:rPr lang="en-US" sz="8000" b="1" dirty="0"/>
              <a:t>	     Community members</a:t>
            </a:r>
            <a:endParaRPr lang="en-US" sz="8000" b="1" dirty="0">
              <a:cs typeface="Calibri"/>
            </a:endParaRPr>
          </a:p>
          <a:p>
            <a:r>
              <a:rPr lang="en-US" sz="8000" b="1" dirty="0"/>
              <a:t>	              Support workers</a:t>
            </a:r>
            <a:endParaRPr lang="en-US" sz="8000" b="1" dirty="0">
              <a:cs typeface="Calibri"/>
            </a:endParaRPr>
          </a:p>
          <a:p>
            <a:endParaRPr lang="en-US" sz="3200" dirty="0"/>
          </a:p>
          <a:p>
            <a:r>
              <a:rPr lang="en-US" sz="8000" dirty="0"/>
              <a:t>		       </a:t>
            </a:r>
            <a:r>
              <a:rPr lang="en-US" sz="8000" b="1" dirty="0"/>
              <a:t>Your friends</a:t>
            </a:r>
          </a:p>
          <a:p>
            <a:endParaRPr lang="en-US" sz="3200" b="1" dirty="0"/>
          </a:p>
          <a:p>
            <a:r>
              <a:rPr lang="en-US" sz="8000" b="1" dirty="0"/>
              <a:t>		        Your family</a:t>
            </a:r>
            <a:endParaRPr lang="en-US" sz="8000" b="1" dirty="0">
              <a:cs typeface="Calibri"/>
            </a:endParaRPr>
          </a:p>
          <a:p>
            <a:r>
              <a:rPr lang="en-US" sz="8000" b="1" dirty="0"/>
              <a:t>		                 </a:t>
            </a:r>
            <a:r>
              <a:rPr lang="en-US" sz="8000" b="1" dirty="0" err="1"/>
              <a:t>Carers</a:t>
            </a:r>
            <a:endParaRPr lang="en-US" sz="8000" b="1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				</a:t>
            </a:r>
            <a:endParaRPr lang="en-US" sz="5400" dirty="0">
              <a:cs typeface="Calibri"/>
            </a:endParaRPr>
          </a:p>
          <a:p>
            <a:r>
              <a:rPr lang="en-US" sz="5400" dirty="0"/>
              <a:t>				 </a:t>
            </a:r>
            <a:endParaRPr lang="en-US" sz="5400" b="1" dirty="0">
              <a:cs typeface="Calibri"/>
            </a:endParaRPr>
          </a:p>
          <a:p>
            <a:r>
              <a:rPr lang="en-US" sz="5400" b="1" dirty="0"/>
              <a:t>				 </a:t>
            </a:r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				</a:t>
            </a:r>
            <a:endParaRPr lang="en-US" sz="5400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DD45CDC-0057-BF63-E734-A4A81AE853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36" r="182" b="-1"/>
          <a:stretch/>
        </p:blipFill>
        <p:spPr>
          <a:xfrm>
            <a:off x="4737457" y="1698793"/>
            <a:ext cx="4081394" cy="424120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46DBCF0-A2FB-7F2B-3CF0-156200A81A08}"/>
              </a:ext>
            </a:extLst>
          </p:cNvPr>
          <p:cNvSpPr/>
          <p:nvPr/>
        </p:nvSpPr>
        <p:spPr>
          <a:xfrm>
            <a:off x="4572000" y="2204009"/>
            <a:ext cx="910711" cy="363474"/>
          </a:xfrm>
          <a:prstGeom prst="rightArrow">
            <a:avLst/>
          </a:prstGeom>
          <a:solidFill>
            <a:srgbClr val="760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3A131EA-64B3-8860-3E7D-956DE6523738}"/>
              </a:ext>
            </a:extLst>
          </p:cNvPr>
          <p:cNvSpPr/>
          <p:nvPr/>
        </p:nvSpPr>
        <p:spPr>
          <a:xfrm>
            <a:off x="4572000" y="3159592"/>
            <a:ext cx="1145164" cy="363474"/>
          </a:xfrm>
          <a:prstGeom prst="rightArrow">
            <a:avLst/>
          </a:prstGeom>
          <a:solidFill>
            <a:srgbClr val="7600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C08E07E-A0C3-E448-3AD6-99A55239A0ED}"/>
              </a:ext>
            </a:extLst>
          </p:cNvPr>
          <p:cNvSpPr/>
          <p:nvPr/>
        </p:nvSpPr>
        <p:spPr>
          <a:xfrm>
            <a:off x="4572000" y="3990355"/>
            <a:ext cx="1145164" cy="363474"/>
          </a:xfrm>
          <a:prstGeom prst="rightArrow">
            <a:avLst/>
          </a:prstGeom>
          <a:solidFill>
            <a:srgbClr val="760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B58A19-BA1C-7788-BF69-C538F5FA7F99}"/>
              </a:ext>
            </a:extLst>
          </p:cNvPr>
          <p:cNvSpPr/>
          <p:nvPr/>
        </p:nvSpPr>
        <p:spPr>
          <a:xfrm>
            <a:off x="4572000" y="4769731"/>
            <a:ext cx="1854990" cy="363474"/>
          </a:xfrm>
          <a:prstGeom prst="rightArrow">
            <a:avLst/>
          </a:prstGeom>
          <a:solidFill>
            <a:srgbClr val="760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FB28C-C52E-324B-B610-AE28F4D90B84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74207-5064-DD4C-B65D-2167323F56D6}"/>
              </a:ext>
            </a:extLst>
          </p:cNvPr>
          <p:cNvSpPr txBox="1"/>
          <p:nvPr/>
        </p:nvSpPr>
        <p:spPr>
          <a:xfrm>
            <a:off x="7452320" y="63988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2299DF-9DC4-1B4E-81AA-3874259476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Circles of Support- </a:t>
            </a:r>
            <a:r>
              <a:rPr lang="en-US" sz="3000" b="1" dirty="0"/>
              <a:t>the closer in, the more they are someone you trust who could support you</a:t>
            </a:r>
            <a:endParaRPr lang="en-AU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44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1F49D5-A3AD-3546-A29F-878FEE98D01F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DDA9E-C1F0-D04D-9C51-C89C66CD34E2}"/>
              </a:ext>
            </a:extLst>
          </p:cNvPr>
          <p:cNvSpPr txBox="1"/>
          <p:nvPr/>
        </p:nvSpPr>
        <p:spPr>
          <a:xfrm>
            <a:off x="179512" y="63772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CDBEE4-72B1-524B-9BE0-5BF07FF26D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Remember our Self Advocacy Tools</a:t>
            </a:r>
            <a:endParaRPr lang="en-AU" sz="4000" dirty="0">
              <a:latin typeface="+mn-lt"/>
            </a:endParaRPr>
          </a:p>
        </p:txBody>
      </p:sp>
      <p:pic>
        <p:nvPicPr>
          <p:cNvPr id="10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76F0310-2DDC-8344-9CD8-B32F7D1E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52" y="1343371"/>
            <a:ext cx="1898155" cy="826941"/>
          </a:xfrm>
          <a:prstGeom prst="rect">
            <a:avLst/>
          </a:prstGeom>
        </p:spPr>
      </p:pic>
      <p:pic>
        <p:nvPicPr>
          <p:cNvPr id="11" name="Picture 7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0780C6C5-A10C-E24A-9732-17847527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56"/>
          <a:stretch/>
        </p:blipFill>
        <p:spPr>
          <a:xfrm>
            <a:off x="1174649" y="2213930"/>
            <a:ext cx="2087185" cy="999746"/>
          </a:xfrm>
          <a:prstGeom prst="rect">
            <a:avLst/>
          </a:prstGeom>
        </p:spPr>
      </p:pic>
      <p:pic>
        <p:nvPicPr>
          <p:cNvPr id="13" name="Picture 8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413AF279-3AA2-1544-B7DA-8EA01F10C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29"/>
          <a:stretch/>
        </p:blipFill>
        <p:spPr>
          <a:xfrm>
            <a:off x="1225459" y="3253896"/>
            <a:ext cx="1833748" cy="1077966"/>
          </a:xfrm>
          <a:prstGeom prst="rect">
            <a:avLst/>
          </a:prstGeom>
        </p:spPr>
      </p:pic>
      <p:pic>
        <p:nvPicPr>
          <p:cNvPr id="16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776079-E918-C447-B982-C6551D932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174" y="4366983"/>
            <a:ext cx="1833748" cy="999746"/>
          </a:xfrm>
          <a:prstGeom prst="rect">
            <a:avLst/>
          </a:prstGeom>
        </p:spPr>
      </p:pic>
      <p:pic>
        <p:nvPicPr>
          <p:cNvPr id="17" name="Picture 5" descr="Text&#10;&#10;Description automatically generated">
            <a:extLst>
              <a:ext uri="{FF2B5EF4-FFF2-40B4-BE49-F238E27FC236}">
                <a16:creationId xmlns:a16="http://schemas.microsoft.com/office/drawing/2014/main" id="{4F0D7602-BCFA-524E-A861-E3E2C6AD93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34" b="10725"/>
          <a:stretch/>
        </p:blipFill>
        <p:spPr>
          <a:xfrm>
            <a:off x="1204005" y="5449285"/>
            <a:ext cx="2071180" cy="824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EC7BC2-968A-4C45-B570-B322CC1FF7F3}"/>
              </a:ext>
            </a:extLst>
          </p:cNvPr>
          <p:cNvSpPr txBox="1"/>
          <p:nvPr/>
        </p:nvSpPr>
        <p:spPr>
          <a:xfrm>
            <a:off x="3767080" y="1344495"/>
            <a:ext cx="4837368" cy="46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514350">
              <a:spcBef>
                <a:spcPts val="375"/>
              </a:spcBef>
              <a:buFont typeface="+mj-lt"/>
              <a:buAutoNum type="arabicPeriod"/>
            </a:pPr>
            <a:r>
              <a:rPr lang="en-GB" sz="2800" dirty="0"/>
              <a:t>Know your rights.</a:t>
            </a:r>
          </a:p>
          <a:p>
            <a:pPr marL="400050" indent="-514350">
              <a:spcBef>
                <a:spcPts val="375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r>
              <a:rPr lang="en-GB" sz="2800" dirty="0"/>
              <a:t>Feel confident to speak up.</a:t>
            </a:r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endParaRPr lang="en-GB" sz="2800" dirty="0"/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r>
              <a:rPr lang="en-GB" sz="2800" dirty="0"/>
              <a:t>Get help from someone you trust.</a:t>
            </a:r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endParaRPr lang="en-US" sz="1100" dirty="0"/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r>
              <a:rPr lang="en-GB" sz="2800" dirty="0"/>
              <a:t>Decide what you need and want.</a:t>
            </a:r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endParaRPr lang="en-GB" sz="900" dirty="0"/>
          </a:p>
          <a:p>
            <a:pPr marL="514350" indent="-514350">
              <a:spcBef>
                <a:spcPts val="375"/>
              </a:spcBef>
              <a:buFont typeface="+mj-lt"/>
              <a:buAutoNum type="arabicPeriod"/>
            </a:pPr>
            <a:r>
              <a:rPr lang="en-GB" sz="2800" dirty="0"/>
              <a:t>Ask for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28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pic>
        <p:nvPicPr>
          <p:cNvPr id="8" name="Online Media 3" title="What is self advocacy?">
            <a:hlinkClick r:id="" action="ppaction://media"/>
            <a:extLst>
              <a:ext uri="{FF2B5EF4-FFF2-40B4-BE49-F238E27FC236}">
                <a16:creationId xmlns:a16="http://schemas.microsoft.com/office/drawing/2014/main" id="{D68EB8A3-0AC5-914C-BB43-62923888B7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2825" y="1556792"/>
            <a:ext cx="5678349" cy="4258762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Video: Self Advocacy</a:t>
            </a:r>
            <a:endParaRPr lang="en-A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01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ddwa.org.au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makes for a good life?</a:t>
            </a:r>
            <a:endParaRPr lang="en-AU" sz="4000" dirty="0">
              <a:latin typeface="+mn-lt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D29DFE56-BB5C-5444-AAE8-7D6084B16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34" y="1655401"/>
            <a:ext cx="2573221" cy="1784243"/>
          </a:xfrm>
          <a:prstGeom prst="rect">
            <a:avLst/>
          </a:prstGeom>
        </p:spPr>
      </p:pic>
      <p:pic>
        <p:nvPicPr>
          <p:cNvPr id="14" name="Picture 11" descr="Close-up of hands on a computer&#10;&#10;Description automatically generated">
            <a:extLst>
              <a:ext uri="{FF2B5EF4-FFF2-40B4-BE49-F238E27FC236}">
                <a16:creationId xmlns:a16="http://schemas.microsoft.com/office/drawing/2014/main" id="{8E91984B-4749-5E4C-92FC-D5BE65C6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80" y="4093437"/>
            <a:ext cx="2707779" cy="1642306"/>
          </a:xfrm>
          <a:prstGeom prst="rect">
            <a:avLst/>
          </a:prstGeom>
        </p:spPr>
      </p:pic>
      <p:pic>
        <p:nvPicPr>
          <p:cNvPr id="16" name="Picture 12" descr="A picture containing brown, dog, indoor, mammal&#10;&#10;Description automatically generated">
            <a:extLst>
              <a:ext uri="{FF2B5EF4-FFF2-40B4-BE49-F238E27FC236}">
                <a16:creationId xmlns:a16="http://schemas.microsoft.com/office/drawing/2014/main" id="{31B97477-980D-DB49-8493-ED57344BF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196" y="4038111"/>
            <a:ext cx="2624699" cy="1752957"/>
          </a:xfrm>
          <a:prstGeom prst="rect">
            <a:avLst/>
          </a:prstGeom>
        </p:spPr>
      </p:pic>
      <p:pic>
        <p:nvPicPr>
          <p:cNvPr id="19" name="Picture 18" descr="A person holding a basket&#10;&#10;Description automatically generated with medium confidence">
            <a:extLst>
              <a:ext uri="{FF2B5EF4-FFF2-40B4-BE49-F238E27FC236}">
                <a16:creationId xmlns:a16="http://schemas.microsoft.com/office/drawing/2014/main" id="{8D78F2A9-F12B-9346-9B6D-276F97A84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0" y="1484784"/>
            <a:ext cx="1944216" cy="1944216"/>
          </a:xfrm>
          <a:prstGeom prst="rect">
            <a:avLst/>
          </a:prstGeom>
        </p:spPr>
      </p:pic>
      <p:pic>
        <p:nvPicPr>
          <p:cNvPr id="21" name="Picture 20" descr="A picture containing person&#10;&#10;Description automatically generated">
            <a:extLst>
              <a:ext uri="{FF2B5EF4-FFF2-40B4-BE49-F238E27FC236}">
                <a16:creationId xmlns:a16="http://schemas.microsoft.com/office/drawing/2014/main" id="{752C335A-D52D-3244-90BB-40E1F639B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89" y="3837855"/>
            <a:ext cx="2111654" cy="2111654"/>
          </a:xfrm>
          <a:prstGeom prst="rect">
            <a:avLst/>
          </a:prstGeom>
        </p:spPr>
      </p:pic>
      <p:pic>
        <p:nvPicPr>
          <p:cNvPr id="23" name="Picture 22" descr="A person sitting at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B2FD0BCF-3142-1C40-A8E7-1E67CA4154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52240"/>
            <a:ext cx="2390564" cy="2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Things that help you have a good life</a:t>
            </a:r>
            <a:endParaRPr lang="en-AU" sz="4000" dirty="0">
              <a:latin typeface="+mn-lt"/>
            </a:endParaRPr>
          </a:p>
        </p:txBody>
      </p:sp>
      <p:pic>
        <p:nvPicPr>
          <p:cNvPr id="17" name="Picture 16" descr="People playing soccer">
            <a:extLst>
              <a:ext uri="{FF2B5EF4-FFF2-40B4-BE49-F238E27FC236}">
                <a16:creationId xmlns:a16="http://schemas.microsoft.com/office/drawing/2014/main" id="{886C6697-FB0A-F24A-BFB2-40EA7D2FF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8274"/>
            <a:ext cx="2988261" cy="1392402"/>
          </a:xfrm>
          <a:prstGeom prst="rect">
            <a:avLst/>
          </a:prstGeom>
        </p:spPr>
      </p:pic>
      <p:pic>
        <p:nvPicPr>
          <p:cNvPr id="18" name="Picture 17" descr="Child wearing suit">
            <a:extLst>
              <a:ext uri="{FF2B5EF4-FFF2-40B4-BE49-F238E27FC236}">
                <a16:creationId xmlns:a16="http://schemas.microsoft.com/office/drawing/2014/main" id="{191FD8E5-1E22-A94C-86A7-4BB7A336F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" y="2944335"/>
            <a:ext cx="2988260" cy="1626952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418BFC6A-8870-9345-A516-73895A0416AE}"/>
              </a:ext>
            </a:extLst>
          </p:cNvPr>
          <p:cNvSpPr txBox="1">
            <a:spLocks/>
          </p:cNvSpPr>
          <p:nvPr/>
        </p:nvSpPr>
        <p:spPr>
          <a:xfrm>
            <a:off x="4025744" y="1520397"/>
            <a:ext cx="4997624" cy="5109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ea typeface="+mn-lt"/>
                <a:cs typeface="+mn-lt"/>
              </a:rPr>
              <a:t> </a:t>
            </a:r>
            <a:r>
              <a:rPr lang="en-GB" sz="3200" b="1" dirty="0">
                <a:solidFill>
                  <a:srgbClr val="760064"/>
                </a:solidFill>
                <a:cs typeface="Calibri Light"/>
              </a:rPr>
              <a:t>What do you like to do?</a:t>
            </a:r>
            <a:endParaRPr lang="en-US" sz="1000" dirty="0">
              <a:solidFill>
                <a:srgbClr val="760064"/>
              </a:solidFill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800" dirty="0">
                <a:ea typeface="+mn-lt"/>
                <a:cs typeface="+mn-lt"/>
              </a:rPr>
              <a:t>Hobbies and interests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 School, work, volunteering</a:t>
            </a:r>
          </a:p>
          <a:p>
            <a:endParaRPr lang="en-GB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00" dirty="0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 Learning new skills</a:t>
            </a:r>
            <a:endParaRPr lang="en-US" sz="2800" dirty="0">
              <a:ea typeface="+mn-lt"/>
              <a:cs typeface="+mn-lt"/>
            </a:endParaRPr>
          </a:p>
        </p:txBody>
      </p:sp>
      <p:pic>
        <p:nvPicPr>
          <p:cNvPr id="4" name="Picture 3" descr="A person holding 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5FF75D69-823B-CB4A-ABCB-F5945E6CC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" y="4678623"/>
            <a:ext cx="1520397" cy="1520397"/>
          </a:xfrm>
          <a:prstGeom prst="rect">
            <a:avLst/>
          </a:prstGeom>
        </p:spPr>
      </p:pic>
      <p:pic>
        <p:nvPicPr>
          <p:cNvPr id="8" name="Picture 7" descr="A picture containing person, hat, wearing, posing&#10;&#10;Description automatically generated">
            <a:extLst>
              <a:ext uri="{FF2B5EF4-FFF2-40B4-BE49-F238E27FC236}">
                <a16:creationId xmlns:a16="http://schemas.microsoft.com/office/drawing/2014/main" id="{AEFB0C3E-DB5A-6B48-9AAA-82CEB5A4A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79" y="4648468"/>
            <a:ext cx="1571236" cy="15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Friends and Family</a:t>
            </a:r>
            <a:endParaRPr lang="en-AU" sz="40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01CB-2716-3A44-BA6B-56E156779C81}"/>
              </a:ext>
            </a:extLst>
          </p:cNvPr>
          <p:cNvSpPr txBox="1"/>
          <p:nvPr/>
        </p:nvSpPr>
        <p:spPr>
          <a:xfrm>
            <a:off x="1997714" y="5031900"/>
            <a:ext cx="514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60064"/>
                </a:solidFill>
              </a:rPr>
              <a:t>Who’s in your circle?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C96EFF-BA6D-9342-A730-8ED324C9A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9512" y="2075636"/>
            <a:ext cx="8784976" cy="25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Things that help you have a good life</a:t>
            </a:r>
            <a:endParaRPr lang="en-AU" sz="4000" dirty="0">
              <a:latin typeface="+mn-lt"/>
            </a:endParaRPr>
          </a:p>
        </p:txBody>
      </p:sp>
      <p:pic>
        <p:nvPicPr>
          <p:cNvPr id="10" name="Picture 3" descr="A picture containing nature, sunset, silhouette&#10;&#10;Description automatically generated">
            <a:extLst>
              <a:ext uri="{FF2B5EF4-FFF2-40B4-BE49-F238E27FC236}">
                <a16:creationId xmlns:a16="http://schemas.microsoft.com/office/drawing/2014/main" id="{C1251B67-DE8B-7145-829E-17C1868E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16" y="1422566"/>
            <a:ext cx="1975738" cy="158740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CDB36CD-C4B8-734B-BC29-1A1924B5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03" y="3128340"/>
            <a:ext cx="1975738" cy="1500120"/>
          </a:xfrm>
          <a:prstGeom prst="rect">
            <a:avLst/>
          </a:prstGeom>
        </p:spPr>
      </p:pic>
      <p:pic>
        <p:nvPicPr>
          <p:cNvPr id="12" name="Picture 5" descr="A picture containing person, posing, vegetable&#10;&#10;Description automatically generated">
            <a:extLst>
              <a:ext uri="{FF2B5EF4-FFF2-40B4-BE49-F238E27FC236}">
                <a16:creationId xmlns:a16="http://schemas.microsoft.com/office/drawing/2014/main" id="{23D512B2-9A7F-1B4C-AF0C-04F31DF72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357" y="4615773"/>
            <a:ext cx="2116532" cy="1500119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EB86C93-B3FD-1841-8463-92F444B84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2922" y="1464767"/>
            <a:ext cx="4246531" cy="46933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b="1" dirty="0">
                <a:solidFill>
                  <a:srgbClr val="760064"/>
                </a:solidFill>
              </a:rPr>
              <a:t>Self Direction</a:t>
            </a:r>
            <a:endParaRPr lang="en-US" sz="2800" b="1" dirty="0">
              <a:solidFill>
                <a:srgbClr val="76006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What choices do you want to have?</a:t>
            </a: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b="1" dirty="0">
                <a:solidFill>
                  <a:srgbClr val="760064"/>
                </a:solidFill>
              </a:rPr>
              <a:t>Feeling valued 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What makes you feel valued?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b="1" dirty="0">
                <a:solidFill>
                  <a:srgbClr val="760064"/>
                </a:solidFill>
              </a:rPr>
              <a:t>Health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How do you keep healthy and feeling good?   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1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things are important TO me?</a:t>
            </a:r>
            <a:endParaRPr lang="en-AU" sz="4000" dirty="0">
              <a:latin typeface="+mn-lt"/>
            </a:endParaRPr>
          </a:p>
        </p:txBody>
      </p:sp>
      <p:pic>
        <p:nvPicPr>
          <p:cNvPr id="14" name="Picture 6" descr="A picture containing grass, person, outdoor, player&#10;&#10;Description automatically generated">
            <a:extLst>
              <a:ext uri="{FF2B5EF4-FFF2-40B4-BE49-F238E27FC236}">
                <a16:creationId xmlns:a16="http://schemas.microsoft.com/office/drawing/2014/main" id="{3185C630-731B-C446-8B94-5CA79790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49264"/>
            <a:ext cx="2359817" cy="1412509"/>
          </a:xfrm>
          <a:prstGeom prst="rect">
            <a:avLst/>
          </a:prstGeom>
        </p:spPr>
      </p:pic>
      <p:pic>
        <p:nvPicPr>
          <p:cNvPr id="15" name="Picture 5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7E34E82B-2995-294D-8DC6-D846F248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042277"/>
            <a:ext cx="2359817" cy="1412509"/>
          </a:xfrm>
          <a:prstGeom prst="rect">
            <a:avLst/>
          </a:prstGeom>
        </p:spPr>
      </p:pic>
      <p:pic>
        <p:nvPicPr>
          <p:cNvPr id="16" name="Picture 4" descr="A group of people jumping on a beach&#10;&#10;Description automatically generated">
            <a:extLst>
              <a:ext uri="{FF2B5EF4-FFF2-40B4-BE49-F238E27FC236}">
                <a16:creationId xmlns:a16="http://schemas.microsoft.com/office/drawing/2014/main" id="{F7ABE325-8F74-3C4B-9DF4-E2F33C92B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83" y="4685252"/>
            <a:ext cx="2380218" cy="1396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251E4-C958-624A-84C4-BA9A5824B606}"/>
              </a:ext>
            </a:extLst>
          </p:cNvPr>
          <p:cNvSpPr txBox="1"/>
          <p:nvPr/>
        </p:nvSpPr>
        <p:spPr>
          <a:xfrm>
            <a:off x="3995936" y="1560678"/>
            <a:ext cx="295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Sports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55804-3900-4142-B09D-50BC9A9D6393}"/>
              </a:ext>
            </a:extLst>
          </p:cNvPr>
          <p:cNvSpPr txBox="1"/>
          <p:nvPr/>
        </p:nvSpPr>
        <p:spPr>
          <a:xfrm>
            <a:off x="3995936" y="3229847"/>
            <a:ext cx="295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81AC3B-B4BA-8744-8F3D-69EE33D80E0A}"/>
              </a:ext>
            </a:extLst>
          </p:cNvPr>
          <p:cNvSpPr txBox="1"/>
          <p:nvPr/>
        </p:nvSpPr>
        <p:spPr>
          <a:xfrm>
            <a:off x="3995935" y="4685252"/>
            <a:ext cx="295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81664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6303EA-4650-5544-A088-588BACB664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Tools we need for Self Advocacy</a:t>
            </a:r>
            <a:endParaRPr lang="en-AU" sz="40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4EB72-2033-6049-B35A-F6D2320DB93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10DB9-B41F-47F6-B4DA-6FA89FA3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275" y="1630335"/>
            <a:ext cx="4824536" cy="4327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60064"/>
                </a:solidFill>
                <a:ea typeface="+mn-lt"/>
                <a:cs typeface="+mn-lt"/>
              </a:rPr>
              <a:t>Step 1</a:t>
            </a:r>
            <a:r>
              <a:rPr lang="en-GB" dirty="0">
                <a:ea typeface="+mn-lt"/>
                <a:cs typeface="+mn-lt"/>
              </a:rPr>
              <a:t>: Get to know yourself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b="1" dirty="0">
                <a:solidFill>
                  <a:srgbClr val="760064"/>
                </a:solidFill>
                <a:ea typeface="+mn-lt"/>
                <a:cs typeface="+mn-lt"/>
              </a:rPr>
              <a:t>Step 2</a:t>
            </a:r>
            <a:r>
              <a:rPr lang="en-GB" b="1" dirty="0">
                <a:solidFill>
                  <a:srgbClr val="7030A0"/>
                </a:solidFill>
                <a:ea typeface="+mn-lt"/>
                <a:cs typeface="+mn-lt"/>
              </a:rPr>
              <a:t>: </a:t>
            </a:r>
            <a:r>
              <a:rPr lang="en-GB" dirty="0">
                <a:ea typeface="+mn-lt"/>
                <a:cs typeface="+mn-lt"/>
              </a:rPr>
              <a:t>Learn your rights and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responsibilities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760064"/>
                </a:solidFill>
                <a:ea typeface="+mn-lt"/>
                <a:cs typeface="+mn-lt"/>
              </a:rPr>
              <a:t>Step 3</a:t>
            </a:r>
            <a:r>
              <a:rPr lang="en-GB" dirty="0">
                <a:solidFill>
                  <a:srgbClr val="7030A0"/>
                </a:solidFill>
                <a:ea typeface="+mn-lt"/>
                <a:cs typeface="+mn-lt"/>
              </a:rPr>
              <a:t>:</a:t>
            </a:r>
            <a:r>
              <a:rPr lang="en-GB" dirty="0">
                <a:ea typeface="+mn-lt"/>
                <a:cs typeface="+mn-lt"/>
              </a:rPr>
              <a:t> Speak Up! </a:t>
            </a:r>
          </a:p>
          <a:p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60064"/>
                </a:solidFill>
                <a:ea typeface="+mn-lt"/>
                <a:cs typeface="+mn-lt"/>
              </a:rPr>
              <a:t>Step 4</a:t>
            </a:r>
            <a:r>
              <a:rPr lang="en-GB" dirty="0">
                <a:solidFill>
                  <a:srgbClr val="7030A0"/>
                </a:solidFill>
                <a:ea typeface="+mn-lt"/>
                <a:cs typeface="+mn-lt"/>
              </a:rPr>
              <a:t>: </a:t>
            </a:r>
            <a:r>
              <a:rPr lang="en-GB" dirty="0">
                <a:ea typeface="+mn-lt"/>
                <a:cs typeface="+mn-lt"/>
              </a:rPr>
              <a:t>Team Up!</a:t>
            </a:r>
            <a:endParaRPr lang="en-GB" dirty="0">
              <a:cs typeface="Calibri"/>
            </a:endParaRPr>
          </a:p>
        </p:txBody>
      </p:sp>
      <p:pic>
        <p:nvPicPr>
          <p:cNvPr id="6" name="Picture 5" descr="Empty black couch">
            <a:extLst>
              <a:ext uri="{FF2B5EF4-FFF2-40B4-BE49-F238E27FC236}">
                <a16:creationId xmlns:a16="http://schemas.microsoft.com/office/drawing/2014/main" id="{A9DBB6DD-7473-974C-92DE-62E219A94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1447644"/>
            <a:ext cx="2164555" cy="123313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10F3A6A-574D-B64B-8169-A5C53529D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15616" y="2776383"/>
            <a:ext cx="2175691" cy="1007985"/>
          </a:xfrm>
          <a:prstGeom prst="rect">
            <a:avLst/>
          </a:prstGeom>
        </p:spPr>
      </p:pic>
      <p:pic>
        <p:nvPicPr>
          <p:cNvPr id="9" name="Picture 8" descr="Red megaphone">
            <a:extLst>
              <a:ext uri="{FF2B5EF4-FFF2-40B4-BE49-F238E27FC236}">
                <a16:creationId xmlns:a16="http://schemas.microsoft.com/office/drawing/2014/main" id="{9966CE3A-C60A-144B-93DF-872DA45FF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62" y="3794075"/>
            <a:ext cx="2090709" cy="1128193"/>
          </a:xfrm>
          <a:prstGeom prst="rect">
            <a:avLst/>
          </a:prstGeom>
        </p:spPr>
      </p:pic>
      <p:pic>
        <p:nvPicPr>
          <p:cNvPr id="10" name="Picture 9" descr="People raising thumbs up">
            <a:extLst>
              <a:ext uri="{FF2B5EF4-FFF2-40B4-BE49-F238E27FC236}">
                <a16:creationId xmlns:a16="http://schemas.microsoft.com/office/drawing/2014/main" id="{7E8CAFA6-AA3C-C542-8A43-EE1DA9E99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5" y="4963793"/>
            <a:ext cx="2261721" cy="1128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39A403-6F9D-B04E-9E64-309659EFF39B}"/>
              </a:ext>
            </a:extLst>
          </p:cNvPr>
          <p:cNvSpPr txBox="1"/>
          <p:nvPr/>
        </p:nvSpPr>
        <p:spPr>
          <a:xfrm>
            <a:off x="7380312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9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things are important FOR me?</a:t>
            </a:r>
            <a:endParaRPr lang="en-AU" sz="4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51E4-C958-624A-84C4-BA9A5824B606}"/>
              </a:ext>
            </a:extLst>
          </p:cNvPr>
          <p:cNvSpPr txBox="1"/>
          <p:nvPr/>
        </p:nvSpPr>
        <p:spPr>
          <a:xfrm>
            <a:off x="3995934" y="1640463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/>
              </a:rPr>
              <a:t>Exercise to stay healthy.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55804-3900-4142-B09D-50BC9A9D6393}"/>
              </a:ext>
            </a:extLst>
          </p:cNvPr>
          <p:cNvSpPr txBox="1"/>
          <p:nvPr/>
        </p:nvSpPr>
        <p:spPr>
          <a:xfrm>
            <a:off x="3995935" y="3167390"/>
            <a:ext cx="295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/>
              </a:rPr>
              <a:t>Take my medicine.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81AC3B-B4BA-8744-8F3D-69EE33D80E0A}"/>
              </a:ext>
            </a:extLst>
          </p:cNvPr>
          <p:cNvSpPr txBox="1"/>
          <p:nvPr/>
        </p:nvSpPr>
        <p:spPr>
          <a:xfrm>
            <a:off x="3995935" y="4685252"/>
            <a:ext cx="295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/>
              </a:rPr>
              <a:t>Go to the dentist.</a:t>
            </a:r>
            <a:endParaRPr lang="en-US" sz="2800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B9CD209-4241-E945-9219-77D2A82F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80295"/>
            <a:ext cx="2108881" cy="1435098"/>
          </a:xfrm>
          <a:prstGeom prst="rect">
            <a:avLst/>
          </a:prstGeom>
        </p:spPr>
      </p:pic>
      <p:pic>
        <p:nvPicPr>
          <p:cNvPr id="12" name="Picture 5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A1DDC21F-0E30-024A-8BD1-A8049AD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166450"/>
            <a:ext cx="2108881" cy="1229320"/>
          </a:xfrm>
          <a:prstGeom prst="rect">
            <a:avLst/>
          </a:prstGeom>
        </p:spPr>
      </p:pic>
      <p:pic>
        <p:nvPicPr>
          <p:cNvPr id="13" name="Picture 4" descr="A picture containing person, hospital room, room&#10;&#10;Description automatically generated">
            <a:extLst>
              <a:ext uri="{FF2B5EF4-FFF2-40B4-BE49-F238E27FC236}">
                <a16:creationId xmlns:a16="http://schemas.microsoft.com/office/drawing/2014/main" id="{553BB4C7-5658-3648-9F44-1E8EA414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32" y="4546827"/>
            <a:ext cx="1988005" cy="14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makes a GOOD day for me?</a:t>
            </a:r>
            <a:endParaRPr lang="en-AU" sz="4000" dirty="0">
              <a:latin typeface="+mn-lt"/>
            </a:endParaRPr>
          </a:p>
        </p:txBody>
      </p:sp>
      <p:pic>
        <p:nvPicPr>
          <p:cNvPr id="14" name="Picture 7" descr="A picture containing yellow, ball&#10;&#10;Description automatically generated">
            <a:extLst>
              <a:ext uri="{FF2B5EF4-FFF2-40B4-BE49-F238E27FC236}">
                <a16:creationId xmlns:a16="http://schemas.microsoft.com/office/drawing/2014/main" id="{DDC98BEB-004B-554E-96D3-C2091B3F49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861" r="7631"/>
          <a:stretch/>
        </p:blipFill>
        <p:spPr>
          <a:xfrm>
            <a:off x="234906" y="2492896"/>
            <a:ext cx="3648749" cy="2777305"/>
          </a:xfr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466BCAC-3D94-C648-BAB4-88979A790D3F}"/>
              </a:ext>
            </a:extLst>
          </p:cNvPr>
          <p:cNvSpPr txBox="1">
            <a:spLocks/>
          </p:cNvSpPr>
          <p:nvPr/>
        </p:nvSpPr>
        <p:spPr>
          <a:xfrm>
            <a:off x="4300582" y="1614660"/>
            <a:ext cx="460851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4489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makes a BAD day for me?</a:t>
            </a:r>
            <a:endParaRPr lang="en-AU" sz="4000" dirty="0"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466BCAC-3D94-C648-BAB4-88979A790D3F}"/>
              </a:ext>
            </a:extLst>
          </p:cNvPr>
          <p:cNvSpPr txBox="1">
            <a:spLocks/>
          </p:cNvSpPr>
          <p:nvPr/>
        </p:nvSpPr>
        <p:spPr>
          <a:xfrm>
            <a:off x="4300582" y="1614660"/>
            <a:ext cx="460851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7" name="Picture 4" descr="A picture containing yellow&#10;&#10;Description automatically generated">
            <a:extLst>
              <a:ext uri="{FF2B5EF4-FFF2-40B4-BE49-F238E27FC236}">
                <a16:creationId xmlns:a16="http://schemas.microsoft.com/office/drawing/2014/main" id="{DB6066FB-B17B-1049-90C7-3667E99DA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67544" y="1614660"/>
            <a:ext cx="32664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Practice our Self advocacy skills</a:t>
            </a:r>
            <a:endParaRPr lang="en-AU" sz="4000" b="1" dirty="0">
              <a:latin typeface="+mn-lt"/>
            </a:endParaRPr>
          </a:p>
        </p:txBody>
      </p:sp>
      <p:pic>
        <p:nvPicPr>
          <p:cNvPr id="8" name="Picture 7" descr="Hand on top of another hand">
            <a:extLst>
              <a:ext uri="{FF2B5EF4-FFF2-40B4-BE49-F238E27FC236}">
                <a16:creationId xmlns:a16="http://schemas.microsoft.com/office/drawing/2014/main" id="{E98E01B4-CC52-4F40-8CCF-61A3925AC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8241"/>
            <a:ext cx="2376264" cy="1585898"/>
          </a:xfrm>
          <a:prstGeom prst="rect">
            <a:avLst/>
          </a:prstGeom>
        </p:spPr>
      </p:pic>
      <p:pic>
        <p:nvPicPr>
          <p:cNvPr id="10" name="Picture 9" descr="Father brushing disabled child's teeth">
            <a:extLst>
              <a:ext uri="{FF2B5EF4-FFF2-40B4-BE49-F238E27FC236}">
                <a16:creationId xmlns:a16="http://schemas.microsoft.com/office/drawing/2014/main" id="{B7CD0F5C-6D4D-0C4C-A07C-CDDA2AFFF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6" y="3209972"/>
            <a:ext cx="2385575" cy="1420871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0360DB18-E92C-494E-A7FC-991C61DA9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90281" y="4811852"/>
            <a:ext cx="2385575" cy="1363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3EC32-D3D9-A947-9216-FC5D44AF8D5C}"/>
              </a:ext>
            </a:extLst>
          </p:cNvPr>
          <p:cNvSpPr txBox="1"/>
          <p:nvPr/>
        </p:nvSpPr>
        <p:spPr>
          <a:xfrm>
            <a:off x="3819319" y="1044971"/>
            <a:ext cx="4933904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ea typeface="+mn-lt"/>
                <a:cs typeface="+mn-lt"/>
              </a:rPr>
              <a:t>Someone says, “he takes 2 sugars in his coffee.”  </a:t>
            </a:r>
          </a:p>
          <a:p>
            <a:endParaRPr lang="en-GB" sz="21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alibri"/>
              </a:rPr>
              <a:t>Someone comes into your bedroom without knocking. </a:t>
            </a:r>
            <a:endParaRPr lang="en-US" sz="2100" dirty="0">
              <a:ea typeface="+mn-lt"/>
              <a:cs typeface="+mn-lt"/>
            </a:endParaRPr>
          </a:p>
          <a:p>
            <a:endParaRPr lang="en-GB" sz="21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alibri"/>
              </a:rPr>
              <a:t>Someone keeps doing things for you that you can do yourself.</a:t>
            </a:r>
            <a:endParaRPr lang="en-AU" sz="2100" dirty="0">
              <a:ea typeface="+mn-lt"/>
              <a:cs typeface="+mn-lt"/>
            </a:endParaRPr>
          </a:p>
          <a:p>
            <a:endParaRPr lang="en-GB" sz="21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ea typeface="+mn-lt"/>
                <a:cs typeface="+mn-lt"/>
              </a:rPr>
              <a:t>Someone takes your lunch. </a:t>
            </a:r>
          </a:p>
          <a:p>
            <a:endParaRPr lang="en-GB" sz="21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ea typeface="+mn-lt"/>
                <a:cs typeface="+mn-lt"/>
              </a:rPr>
              <a:t>Someone tells you that you can't go out.</a:t>
            </a:r>
          </a:p>
          <a:p>
            <a:endParaRPr lang="en-GB" sz="21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alibri"/>
              </a:rPr>
              <a:t>Someone says you can’t vote.</a:t>
            </a:r>
            <a:endParaRPr lang="en-US" sz="2100" dirty="0">
              <a:ea typeface="+mn-lt"/>
              <a:cs typeface="+mn-lt"/>
            </a:endParaRP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77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287D77-A4A9-3D41-9F64-B18B35740A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0A72A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REMEMBER </a:t>
            </a:r>
            <a:endParaRPr lang="en-AU" sz="4000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9B134-6760-234F-8DB4-74D6A704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8" y="1984575"/>
            <a:ext cx="3476104" cy="3476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213A8E-A590-2E47-AA67-A140488D6B8E}"/>
              </a:ext>
            </a:extLst>
          </p:cNvPr>
          <p:cNvSpPr txBox="1"/>
          <p:nvPr/>
        </p:nvSpPr>
        <p:spPr>
          <a:xfrm>
            <a:off x="3851275" y="1460469"/>
            <a:ext cx="512111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Arial"/>
              </a:rPr>
              <a:t>You are the most important person in your life.</a:t>
            </a:r>
            <a:endParaRPr lang="en-US" dirty="0"/>
          </a:p>
          <a:p>
            <a:endParaRPr lang="en-GB" sz="3200" dirty="0">
              <a:cs typeface="Arial"/>
            </a:endParaRPr>
          </a:p>
          <a:p>
            <a:r>
              <a:rPr lang="en-GB" sz="3200" dirty="0">
                <a:cs typeface="Arial"/>
              </a:rPr>
              <a:t>Start to practice your self advocacy skills.</a:t>
            </a:r>
          </a:p>
          <a:p>
            <a:r>
              <a:rPr lang="en-US" sz="3200" dirty="0">
                <a:cs typeface="Arial"/>
              </a:rPr>
              <a:t>​</a:t>
            </a:r>
            <a:endParaRPr lang="en-US" dirty="0">
              <a:cs typeface="Calibri" panose="020F0502020204030204"/>
            </a:endParaRPr>
          </a:p>
          <a:p>
            <a:r>
              <a:rPr lang="en-GB" sz="3200" dirty="0">
                <a:cs typeface="Arial"/>
              </a:rPr>
              <a:t>Start thinking about your dreams, goals and needs. </a:t>
            </a:r>
            <a:r>
              <a:rPr lang="en-US" sz="3200" dirty="0">
                <a:cs typeface="Arial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9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1A708F-6249-EB44-8DC5-C0B6783C9AC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01A0A-E9CF-9943-8FE5-5276ABE170B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pic>
        <p:nvPicPr>
          <p:cNvPr id="11" name="Picture 2" descr="Lessons from Virtual Learning: Teaching Self-Advocacy - The Teaching  Experiment">
            <a:extLst>
              <a:ext uri="{FF2B5EF4-FFF2-40B4-BE49-F238E27FC236}">
                <a16:creationId xmlns:a16="http://schemas.microsoft.com/office/drawing/2014/main" id="{77A12215-B291-514D-80B1-2B65172EB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/>
          <a:stretch/>
        </p:blipFill>
        <p:spPr bwMode="auto">
          <a:xfrm>
            <a:off x="380842" y="1664747"/>
            <a:ext cx="8382316" cy="4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EBDACE-B5EF-5143-8652-8557D0CEDF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What is Self Advocacy?</a:t>
            </a:r>
            <a:endParaRPr lang="en-A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5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C9E360-7016-5347-B45E-28651744F4EF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FF642E-940D-E24F-A935-EEA5E26958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</a:rPr>
              <a:t>How can I Self Advocate?</a:t>
            </a:r>
            <a:endParaRPr lang="en-AU" sz="4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32ED7-EBF0-E643-967E-FAAC6C8A614D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ddwa.org.au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EB8B814-5EB3-1149-9126-7A86F28B3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19130"/>
              </p:ext>
            </p:extLst>
          </p:nvPr>
        </p:nvGraphicFramePr>
        <p:xfrm>
          <a:off x="287524" y="1628800"/>
          <a:ext cx="8568952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80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EB4DEE-38B4-B645-B53B-EECA56C00633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EEAB-BBF0-EF4C-A08A-72AF6BFC2BF6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3609003-2551-C04B-BB3B-7F2A0D1B02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4000" b="1" dirty="0"/>
              <a:t>Self Expression</a:t>
            </a:r>
            <a:endParaRPr lang="en-AU" sz="3600" b="1" dirty="0">
              <a:cs typeface="Calibri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075D2-738A-0946-BABD-098B6BF3DB60}"/>
              </a:ext>
            </a:extLst>
          </p:cNvPr>
          <p:cNvSpPr txBox="1"/>
          <p:nvPr/>
        </p:nvSpPr>
        <p:spPr>
          <a:xfrm>
            <a:off x="3779912" y="1260060"/>
            <a:ext cx="457914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I express my feelings.</a:t>
            </a:r>
          </a:p>
          <a:p>
            <a:endParaRPr lang="en-AU" sz="2400" dirty="0"/>
          </a:p>
          <a:p>
            <a:endParaRPr lang="en-AU" sz="1600" dirty="0"/>
          </a:p>
          <a:p>
            <a:endParaRPr lang="en-AU" sz="1600" dirty="0"/>
          </a:p>
          <a:p>
            <a:r>
              <a:rPr lang="en-AU" sz="2400" dirty="0"/>
              <a:t>I let others know my opinions.</a:t>
            </a:r>
          </a:p>
          <a:p>
            <a:endParaRPr lang="en-AU" sz="2400" dirty="0"/>
          </a:p>
          <a:p>
            <a:endParaRPr lang="en-AU" sz="1100" dirty="0"/>
          </a:p>
          <a:p>
            <a:r>
              <a:rPr lang="en-AU" sz="2400" dirty="0"/>
              <a:t>Can be through words, clothing and hairstyle, writing, drawing, music and dance.</a:t>
            </a:r>
          </a:p>
          <a:p>
            <a:endParaRPr lang="en-AU" sz="2400" dirty="0"/>
          </a:p>
          <a:p>
            <a:r>
              <a:rPr lang="en-AU" sz="2400" dirty="0"/>
              <a:t>Self expression can help you to show your true self-your story, your thoughts, feelings and emotions.</a:t>
            </a:r>
          </a:p>
        </p:txBody>
      </p:sp>
      <p:pic>
        <p:nvPicPr>
          <p:cNvPr id="18" name="Picture 17" descr="Heart To Heart Mr. Feels">
            <a:extLst>
              <a:ext uri="{FF2B5EF4-FFF2-40B4-BE49-F238E27FC236}">
                <a16:creationId xmlns:a16="http://schemas.microsoft.com/office/drawing/2014/main" id="{3F941163-D089-2344-B590-7EF0F7940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01" y="1332205"/>
            <a:ext cx="1567436" cy="1249413"/>
          </a:xfrm>
          <a:prstGeom prst="rect">
            <a:avLst/>
          </a:prstGeom>
        </p:spPr>
      </p:pic>
      <p:pic>
        <p:nvPicPr>
          <p:cNvPr id="19" name="Picture 1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FB7648E-3D48-304B-A0A6-D76259960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43" y="2612401"/>
            <a:ext cx="1337094" cy="1109319"/>
          </a:xfrm>
          <a:prstGeom prst="rect">
            <a:avLst/>
          </a:prstGeom>
        </p:spPr>
      </p:pic>
      <p:pic>
        <p:nvPicPr>
          <p:cNvPr id="20" name="Picture 19" descr="Woman with purple hair">
            <a:extLst>
              <a:ext uri="{FF2B5EF4-FFF2-40B4-BE49-F238E27FC236}">
                <a16:creationId xmlns:a16="http://schemas.microsoft.com/office/drawing/2014/main" id="{B9C42A01-B7ED-BF47-B7D6-FD6B5AC828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1" r="1291" b="-2796"/>
          <a:stretch/>
        </p:blipFill>
        <p:spPr>
          <a:xfrm>
            <a:off x="2063425" y="3892099"/>
            <a:ext cx="1391683" cy="1109319"/>
          </a:xfrm>
          <a:prstGeom prst="rect">
            <a:avLst/>
          </a:prstGeom>
        </p:spPr>
      </p:pic>
      <p:pic>
        <p:nvPicPr>
          <p:cNvPr id="21" name="Picture 20" descr="A person in a white dress&#10;&#10;Description automatically generated with low confidence">
            <a:extLst>
              <a:ext uri="{FF2B5EF4-FFF2-40B4-BE49-F238E27FC236}">
                <a16:creationId xmlns:a16="http://schemas.microsoft.com/office/drawing/2014/main" id="{2E6B5EC7-DBDD-D244-A344-232E088D5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966055" y="5140771"/>
            <a:ext cx="1586421" cy="1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5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C47C5F-5681-104C-93BB-A5090E81DE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Self Determination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81B35-C81B-EB42-A010-2DA98D6DBAAB}"/>
              </a:ext>
            </a:extLst>
          </p:cNvPr>
          <p:cNvSpPr txBox="1"/>
          <p:nvPr/>
        </p:nvSpPr>
        <p:spPr>
          <a:xfrm>
            <a:off x="3851275" y="1649773"/>
            <a:ext cx="4584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I make decisions for myself.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r>
              <a:rPr lang="en-AU" sz="2800" dirty="0"/>
              <a:t>I make plans for my own life.</a:t>
            </a:r>
          </a:p>
          <a:p>
            <a:endParaRPr lang="en-AU" sz="2800" dirty="0"/>
          </a:p>
          <a:p>
            <a:endParaRPr lang="en-AU" sz="2800" dirty="0"/>
          </a:p>
          <a:p>
            <a:r>
              <a:rPr lang="en-AU" sz="2800" dirty="0"/>
              <a:t>I am working to reach my goals.</a:t>
            </a:r>
          </a:p>
        </p:txBody>
      </p:sp>
      <p:pic>
        <p:nvPicPr>
          <p:cNvPr id="13" name="Picture 12" descr="Student studying in library">
            <a:extLst>
              <a:ext uri="{FF2B5EF4-FFF2-40B4-BE49-F238E27FC236}">
                <a16:creationId xmlns:a16="http://schemas.microsoft.com/office/drawing/2014/main" id="{5E630FD3-9077-AE41-9D3B-58ECAEBD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92" y="1473501"/>
            <a:ext cx="1990086" cy="1268760"/>
          </a:xfrm>
          <a:prstGeom prst="rect">
            <a:avLst/>
          </a:prstGeom>
        </p:spPr>
      </p:pic>
      <p:pic>
        <p:nvPicPr>
          <p:cNvPr id="1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69B51E7-873F-7E44-800B-B40561E29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250" y="2919625"/>
            <a:ext cx="1881228" cy="1662391"/>
          </a:xfrm>
          <a:prstGeom prst="rect">
            <a:avLst/>
          </a:prstGeom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372CC7-DB5B-4848-97C1-A354DFCF4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436666" y="4759380"/>
            <a:ext cx="2182395" cy="13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E43C74-9C07-5E4D-AF82-288A40B9BE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Self Confidence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D9B35-7440-9741-B49B-D0B9590E95D4}"/>
              </a:ext>
            </a:extLst>
          </p:cNvPr>
          <p:cNvSpPr txBox="1"/>
          <p:nvPr/>
        </p:nvSpPr>
        <p:spPr>
          <a:xfrm>
            <a:off x="3851275" y="1097061"/>
            <a:ext cx="45847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dirty="0"/>
          </a:p>
          <a:p>
            <a:r>
              <a:rPr lang="en-AU" sz="2400" dirty="0"/>
              <a:t>I have trust in my own ability.</a:t>
            </a:r>
          </a:p>
          <a:p>
            <a:endParaRPr lang="en-AU" sz="2400" dirty="0"/>
          </a:p>
          <a:p>
            <a:r>
              <a:rPr lang="en-AU" sz="2400" dirty="0"/>
              <a:t>I have belief in my own ability.</a:t>
            </a:r>
          </a:p>
          <a:p>
            <a:endParaRPr lang="en-AU" sz="2400" dirty="0"/>
          </a:p>
          <a:p>
            <a:r>
              <a:rPr lang="en-AU" sz="2400" dirty="0"/>
              <a:t>I know my good qualities.</a:t>
            </a:r>
          </a:p>
          <a:p>
            <a:endParaRPr lang="en-AU" sz="2400" dirty="0"/>
          </a:p>
          <a:p>
            <a:r>
              <a:rPr lang="en-AU" sz="2400" dirty="0"/>
              <a:t>I know my worth.</a:t>
            </a:r>
          </a:p>
          <a:p>
            <a:endParaRPr lang="en-AU" sz="2400" dirty="0"/>
          </a:p>
          <a:p>
            <a:r>
              <a:rPr lang="en-AU" sz="2400" dirty="0"/>
              <a:t>I know my strengths.</a:t>
            </a:r>
          </a:p>
          <a:p>
            <a:endParaRPr lang="en-AU" sz="2400" dirty="0"/>
          </a:p>
          <a:p>
            <a:r>
              <a:rPr lang="en-AU" sz="2400" dirty="0"/>
              <a:t> I am nice to myself.</a:t>
            </a:r>
          </a:p>
          <a:p>
            <a:endParaRPr lang="en-AU" sz="2400" dirty="0"/>
          </a:p>
          <a:p>
            <a:r>
              <a:rPr lang="en-AU" sz="2400" dirty="0"/>
              <a:t> I do my best.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3585725-9B34-CC44-AF7A-B8AA392E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29902" y="1609942"/>
            <a:ext cx="2013814" cy="134254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0D8CC7C-C30F-1B47-B72D-97D4521CE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290614" y="4841037"/>
            <a:ext cx="2053102" cy="1275489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5E25BBE4-7991-034A-BBDB-55E20803D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29491" y="3147369"/>
            <a:ext cx="2053103" cy="14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84BADB-5E84-0142-8975-C80B7B1414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Self Reliance</a:t>
            </a:r>
          </a:p>
        </p:txBody>
      </p:sp>
      <p:pic>
        <p:nvPicPr>
          <p:cNvPr id="11" name="Picture 10" descr="Panic buying during pandemic">
            <a:extLst>
              <a:ext uri="{FF2B5EF4-FFF2-40B4-BE49-F238E27FC236}">
                <a16:creationId xmlns:a16="http://schemas.microsoft.com/office/drawing/2014/main" id="{DBA3F914-17AB-DE4A-88CC-799CE5BDA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1468971" y="1393269"/>
            <a:ext cx="1944216" cy="1180002"/>
          </a:xfrm>
          <a:prstGeom prst="rect">
            <a:avLst/>
          </a:prstGeom>
        </p:spPr>
      </p:pic>
      <p:pic>
        <p:nvPicPr>
          <p:cNvPr id="12" name="Picture 11" descr="Old lady with earrings">
            <a:extLst>
              <a:ext uri="{FF2B5EF4-FFF2-40B4-BE49-F238E27FC236}">
                <a16:creationId xmlns:a16="http://schemas.microsoft.com/office/drawing/2014/main" id="{0549AB65-39A8-2E4C-A65D-2DB7CE705E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>
          <a:xfrm>
            <a:off x="1501492" y="3928865"/>
            <a:ext cx="1944216" cy="1078523"/>
          </a:xfrm>
          <a:prstGeom prst="rect">
            <a:avLst/>
          </a:prstGeom>
        </p:spPr>
      </p:pic>
      <p:pic>
        <p:nvPicPr>
          <p:cNvPr id="14" name="Picture 13" descr="Man with beard wearing blue shirt and navy suit looking at watch holding tan leather passport holder and airplane ticket">
            <a:extLst>
              <a:ext uri="{FF2B5EF4-FFF2-40B4-BE49-F238E27FC236}">
                <a16:creationId xmlns:a16="http://schemas.microsoft.com/office/drawing/2014/main" id="{38130266-62F1-BF4A-8CA8-1E0FC7F7E2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10235"/>
          <a:stretch/>
        </p:blipFill>
        <p:spPr>
          <a:xfrm>
            <a:off x="1478670" y="2726024"/>
            <a:ext cx="1944216" cy="1078523"/>
          </a:xfrm>
          <a:prstGeom prst="rect">
            <a:avLst/>
          </a:prstGeom>
        </p:spPr>
      </p:pic>
      <p:pic>
        <p:nvPicPr>
          <p:cNvPr id="15" name="Picture 14" descr="Father and son fixing bicycle">
            <a:extLst>
              <a:ext uri="{FF2B5EF4-FFF2-40B4-BE49-F238E27FC236}">
                <a16:creationId xmlns:a16="http://schemas.microsoft.com/office/drawing/2014/main" id="{2F0FD8D5-1BA0-944D-AA2E-5CB004386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1528" r="10144" b="11676"/>
          <a:stretch/>
        </p:blipFill>
        <p:spPr>
          <a:xfrm>
            <a:off x="1478670" y="5124082"/>
            <a:ext cx="1944216" cy="1115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5AB252-7809-FC43-8B2D-80F401BA51CE}"/>
              </a:ext>
            </a:extLst>
          </p:cNvPr>
          <p:cNvSpPr txBox="1"/>
          <p:nvPr/>
        </p:nvSpPr>
        <p:spPr>
          <a:xfrm>
            <a:off x="3903591" y="968948"/>
            <a:ext cx="540440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600" dirty="0"/>
          </a:p>
          <a:p>
            <a:r>
              <a:rPr lang="en-AU" sz="2600" dirty="0"/>
              <a:t>I think independently.</a:t>
            </a:r>
          </a:p>
          <a:p>
            <a:endParaRPr lang="en-AU" sz="2600" dirty="0"/>
          </a:p>
          <a:p>
            <a:r>
              <a:rPr lang="en-AU" sz="2600" dirty="0"/>
              <a:t>I can do things for myself whenever I can.</a:t>
            </a:r>
          </a:p>
          <a:p>
            <a:endParaRPr lang="en-AU" sz="2600" dirty="0"/>
          </a:p>
          <a:p>
            <a:r>
              <a:rPr lang="en-AU" sz="2600" dirty="0"/>
              <a:t>I can manage my time.</a:t>
            </a:r>
          </a:p>
          <a:p>
            <a:endParaRPr lang="en-AU" sz="2600" dirty="0"/>
          </a:p>
          <a:p>
            <a:r>
              <a:rPr lang="en-AU" sz="2600" dirty="0"/>
              <a:t> I can tidy up after myself.</a:t>
            </a:r>
          </a:p>
          <a:p>
            <a:endParaRPr lang="en-AU" sz="2600" dirty="0"/>
          </a:p>
          <a:p>
            <a:r>
              <a:rPr lang="en-AU" sz="2600" dirty="0"/>
              <a:t>I can ask for help if I need to.</a:t>
            </a:r>
          </a:p>
          <a:p>
            <a:endParaRPr lang="en-AU" sz="2600" dirty="0"/>
          </a:p>
          <a:p>
            <a:r>
              <a:rPr lang="en-AU" sz="2600" dirty="0"/>
              <a:t>I can complete what I begin.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8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760064"/>
                </a:solidFill>
              </a:rPr>
              <a:t/>
            </a:r>
            <a:br>
              <a:rPr lang="en-AU" sz="3600" dirty="0">
                <a:solidFill>
                  <a:srgbClr val="760064"/>
                </a:solidFill>
              </a:rPr>
            </a:br>
            <a:endParaRPr lang="en-AU" sz="3600" dirty="0">
              <a:solidFill>
                <a:srgbClr val="76006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ddwa.org.au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84BADB-5E84-0142-8975-C80B7B1414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91A62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Self Development</a:t>
            </a:r>
          </a:p>
        </p:txBody>
      </p:sp>
      <p:pic>
        <p:nvPicPr>
          <p:cNvPr id="6" name="Picture 5" descr="Child wearing pilot helmet">
            <a:extLst>
              <a:ext uri="{FF2B5EF4-FFF2-40B4-BE49-F238E27FC236}">
                <a16:creationId xmlns:a16="http://schemas.microsoft.com/office/drawing/2014/main" id="{97BA6DFA-6677-B141-9523-C3DE54B461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/>
          <a:stretch/>
        </p:blipFill>
        <p:spPr>
          <a:xfrm>
            <a:off x="1463116" y="1522558"/>
            <a:ext cx="2013082" cy="1198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AE634-1361-2646-9176-C33C45F4E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463116" y="2835852"/>
            <a:ext cx="2035412" cy="1798333"/>
          </a:xfrm>
          <a:prstGeom prst="rect">
            <a:avLst/>
          </a:prstGeom>
        </p:spPr>
      </p:pic>
      <p:pic>
        <p:nvPicPr>
          <p:cNvPr id="9" name="Picture 8" descr="A picture containing food, fries, sandwich, snack food&#10;&#10;Description automatically generated">
            <a:extLst>
              <a:ext uri="{FF2B5EF4-FFF2-40B4-BE49-F238E27FC236}">
                <a16:creationId xmlns:a16="http://schemas.microsoft.com/office/drawing/2014/main" id="{BFD15588-B6FD-6247-A77D-0BBA93C9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554312" y="4835485"/>
            <a:ext cx="1944216" cy="14044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74601-B16D-4E42-8D96-5E5167787601}"/>
              </a:ext>
            </a:extLst>
          </p:cNvPr>
          <p:cNvSpPr txBox="1"/>
          <p:nvPr/>
        </p:nvSpPr>
        <p:spPr>
          <a:xfrm>
            <a:off x="3923928" y="1404691"/>
            <a:ext cx="4572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800" dirty="0"/>
          </a:p>
          <a:p>
            <a:r>
              <a:rPr lang="en-AU" sz="2800" dirty="0"/>
              <a:t>I have goals and dreams and I am going to achieve them.</a:t>
            </a:r>
          </a:p>
          <a:p>
            <a:endParaRPr lang="en-AU" sz="2800" dirty="0"/>
          </a:p>
          <a:p>
            <a:r>
              <a:rPr lang="en-AU" sz="2800" dirty="0"/>
              <a:t>I can learn a new skill.</a:t>
            </a:r>
          </a:p>
          <a:p>
            <a:endParaRPr lang="en-AU" sz="2800" dirty="0"/>
          </a:p>
          <a:p>
            <a:endParaRPr lang="en-AU" sz="3600" dirty="0"/>
          </a:p>
          <a:p>
            <a:endParaRPr lang="en-AU" sz="2800" dirty="0"/>
          </a:p>
          <a:p>
            <a:r>
              <a:rPr lang="en-AU" sz="2800" dirty="0"/>
              <a:t>I can overcome a bad habit.</a:t>
            </a:r>
            <a:endParaRPr lang="en-AU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7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6c44e20-669a-4bb4-8ea9-e21b5de1a061" xsi:nil="true"/>
    <lcf76f155ced4ddcb4097134ff3c332f xmlns="46c44e20-669a-4bb4-8ea9-e21b5de1a061">
      <Terms xmlns="http://schemas.microsoft.com/office/infopath/2007/PartnerControls"/>
    </lcf76f155ced4ddcb4097134ff3c332f>
    <TaxCatchAll xmlns="3aae9e14-003b-4029-ba5a-3bd351e70bb8" xsi:nil="true"/>
    <Date xmlns="46c44e20-669a-4bb4-8ea9-e21b5de1a0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6663550F41E429492F564E747168E" ma:contentTypeVersion="19" ma:contentTypeDescription="Create a new document." ma:contentTypeScope="" ma:versionID="74e6c7e9b996cb3ee265e581113f55ef">
  <xsd:schema xmlns:xsd="http://www.w3.org/2001/XMLSchema" xmlns:xs="http://www.w3.org/2001/XMLSchema" xmlns:p="http://schemas.microsoft.com/office/2006/metadata/properties" xmlns:ns2="46c44e20-669a-4bb4-8ea9-e21b5de1a061" xmlns:ns3="3aae9e14-003b-4029-ba5a-3bd351e70bb8" targetNamespace="http://schemas.microsoft.com/office/2006/metadata/properties" ma:root="true" ma:fieldsID="e235c43ae157dd101ccdaeca235562cc" ns2:_="" ns3:_="">
    <xsd:import namespace="46c44e20-669a-4bb4-8ea9-e21b5de1a061"/>
    <xsd:import namespace="3aae9e14-003b-4029-ba5a-3bd351e70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44e20-669a-4bb4-8ea9-e21b5de1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f7d847e-0977-44a4-bed5-52935a52b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9e14-003b-4029-ba5a-3bd351e70b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da9495e-127d-46ce-be3d-b7a765eea302}" ma:internalName="TaxCatchAll" ma:showField="CatchAllData" ma:web="3aae9e14-003b-4029-ba5a-3bd351e70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84E61E-F40B-428C-8C7E-90E487FDB205}">
  <ds:schemaRefs>
    <ds:schemaRef ds:uri="http://purl.org/dc/terms/"/>
    <ds:schemaRef ds:uri="http://schemas.microsoft.com/office/2006/metadata/properties"/>
    <ds:schemaRef ds:uri="http://purl.org/dc/dcmitype/"/>
    <ds:schemaRef ds:uri="3aae9e14-003b-4029-ba5a-3bd351e70bb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6c44e20-669a-4bb4-8ea9-e21b5de1a061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9AA5EF-07CE-41A6-9AB8-14E5E51FB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B164C-4B22-4DCF-B6D2-750B72D55B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7085</TotalTime>
  <Words>949</Words>
  <Application>Microsoft Office PowerPoint</Application>
  <PresentationFormat>On-screen Show (4:3)</PresentationFormat>
  <Paragraphs>233</Paragraphs>
  <Slides>24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Office Theme</vt:lpstr>
      <vt:lpstr>Office Theme</vt:lpstr>
      <vt:lpstr>DDWA Self Advocacy Program 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Brindley</dc:creator>
  <cp:lastModifiedBy>Theresa McDonnell</cp:lastModifiedBy>
  <cp:revision>857</cp:revision>
  <cp:lastPrinted>2022-07-19T10:49:49Z</cp:lastPrinted>
  <dcterms:created xsi:type="dcterms:W3CDTF">2018-07-17T02:45:01Z</dcterms:created>
  <dcterms:modified xsi:type="dcterms:W3CDTF">2022-08-08T02:04:42Z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0x01010091A6663550F41E429492F564E747168E</vt:lpwstr>
  </property>
  <property fmtid="{D5CDD505-2E9C-101B-9397-08002B2CF9AE}" pid="3" name="MediaServiceImageTags">
    <vt:lpwstr/>
  </property>
</Properties>
</file>