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4"/>
    <p:sldMasterId id="2147483708" r:id="rId5"/>
    <p:sldMasterId id="2147483732" r:id="rId6"/>
  </p:sldMasterIdLst>
  <p:notesMasterIdLst>
    <p:notesMasterId r:id="rId44"/>
  </p:notesMasterIdLst>
  <p:sldIdLst>
    <p:sldId id="316" r:id="rId7"/>
    <p:sldId id="317" r:id="rId8"/>
    <p:sldId id="259" r:id="rId9"/>
    <p:sldId id="258" r:id="rId10"/>
    <p:sldId id="262" r:id="rId11"/>
    <p:sldId id="263" r:id="rId12"/>
    <p:sldId id="275" r:id="rId13"/>
    <p:sldId id="318" r:id="rId14"/>
    <p:sldId id="319" r:id="rId15"/>
    <p:sldId id="320" r:id="rId16"/>
    <p:sldId id="321" r:id="rId17"/>
    <p:sldId id="322" r:id="rId18"/>
    <p:sldId id="323" r:id="rId19"/>
    <p:sldId id="324" r:id="rId20"/>
    <p:sldId id="325" r:id="rId21"/>
    <p:sldId id="326" r:id="rId22"/>
    <p:sldId id="268" r:id="rId23"/>
    <p:sldId id="299" r:id="rId24"/>
    <p:sldId id="303" r:id="rId25"/>
    <p:sldId id="301" r:id="rId26"/>
    <p:sldId id="304" r:id="rId27"/>
    <p:sldId id="302" r:id="rId28"/>
    <p:sldId id="306" r:id="rId29"/>
    <p:sldId id="312" r:id="rId30"/>
    <p:sldId id="313" r:id="rId31"/>
    <p:sldId id="311" r:id="rId32"/>
    <p:sldId id="327" r:id="rId33"/>
    <p:sldId id="328" r:id="rId34"/>
    <p:sldId id="329" r:id="rId35"/>
    <p:sldId id="331" r:id="rId36"/>
    <p:sldId id="337" r:id="rId37"/>
    <p:sldId id="332" r:id="rId38"/>
    <p:sldId id="340" r:id="rId39"/>
    <p:sldId id="339" r:id="rId40"/>
    <p:sldId id="338" r:id="rId41"/>
    <p:sldId id="341" r:id="rId42"/>
    <p:sldId id="310" r:id="rId43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42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ath Brindley" initials="CB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0064"/>
    <a:srgbClr val="006A8B"/>
    <a:srgbClr val="91A6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D24F91-2F84-300D-3B63-0E32B5104E8E}" v="2" dt="2022-07-27T06:26:23.321"/>
    <p1510:client id="{5358D89F-A13B-DDAE-55D6-CEEEEADBE8E6}" v="2" dt="2022-11-21T08:00:06.7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105" autoAdjust="0"/>
    <p:restoredTop sz="94629" autoAdjust="0"/>
  </p:normalViewPr>
  <p:slideViewPr>
    <p:cSldViewPr>
      <p:cViewPr varScale="1">
        <p:scale>
          <a:sx n="84" d="100"/>
          <a:sy n="84" d="100"/>
        </p:scale>
        <p:origin x="642" y="84"/>
      </p:cViewPr>
      <p:guideLst>
        <p:guide orient="horz" pos="2160"/>
        <p:guide pos="242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th Marchbank" userId="S::beth.marchbank@ddwa.org.au::5b995a40-b879-482e-8c45-79b498cf3a49" providerId="AD" clId="Web-{5358D89F-A13B-DDAE-55D6-CEEEEADBE8E6}"/>
    <pc:docChg chg="modSld">
      <pc:chgData name="Beth Marchbank" userId="S::beth.marchbank@ddwa.org.au::5b995a40-b879-482e-8c45-79b498cf3a49" providerId="AD" clId="Web-{5358D89F-A13B-DDAE-55D6-CEEEEADBE8E6}" dt="2022-11-21T08:00:06.748" v="1"/>
      <pc:docMkLst>
        <pc:docMk/>
      </pc:docMkLst>
      <pc:sldChg chg="addSp delSp modSp">
        <pc:chgData name="Beth Marchbank" userId="S::beth.marchbank@ddwa.org.au::5b995a40-b879-482e-8c45-79b498cf3a49" providerId="AD" clId="Web-{5358D89F-A13B-DDAE-55D6-CEEEEADBE8E6}" dt="2022-11-21T08:00:06.748" v="1"/>
        <pc:sldMkLst>
          <pc:docMk/>
          <pc:sldMk cId="3496680255" sldId="303"/>
        </pc:sldMkLst>
        <pc:spChg chg="add del mod">
          <ac:chgData name="Beth Marchbank" userId="S::beth.marchbank@ddwa.org.au::5b995a40-b879-482e-8c45-79b498cf3a49" providerId="AD" clId="Web-{5358D89F-A13B-DDAE-55D6-CEEEEADBE8E6}" dt="2022-11-21T08:00:06.748" v="1"/>
          <ac:spMkLst>
            <pc:docMk/>
            <pc:sldMk cId="3496680255" sldId="303"/>
            <ac:spMk id="3" creationId="{31EA7111-0D1E-BDED-AB4C-410670AEE18D}"/>
          </ac:spMkLst>
        </pc:spChg>
        <pc:picChg chg="add del">
          <ac:chgData name="Beth Marchbank" userId="S::beth.marchbank@ddwa.org.au::5b995a40-b879-482e-8c45-79b498cf3a49" providerId="AD" clId="Web-{5358D89F-A13B-DDAE-55D6-CEEEEADBE8E6}" dt="2022-11-21T08:00:06.748" v="1"/>
          <ac:picMkLst>
            <pc:docMk/>
            <pc:sldMk cId="3496680255" sldId="303"/>
            <ac:picMk id="7" creationId="{C524DC13-BE09-A567-BD5C-2C6F3FB24B3A}"/>
          </ac:picMkLst>
        </pc:picChg>
      </pc:sldChg>
    </pc:docChg>
  </pc:docChgLst>
  <pc:docChgLst>
    <pc:chgData name="Cath Brindley" userId="S::cath.brindley@ddwa.org.au::9556fae3-8b73-427d-9ad1-a097d8057928" providerId="AD" clId="Web-{07D24F91-2F84-300D-3B63-0E32B5104E8E}"/>
    <pc:docChg chg="modSld">
      <pc:chgData name="Cath Brindley" userId="S::cath.brindley@ddwa.org.au::9556fae3-8b73-427d-9ad1-a097d8057928" providerId="AD" clId="Web-{07D24F91-2F84-300D-3B63-0E32B5104E8E}" dt="2022-07-27T06:26:21.789" v="0"/>
      <pc:docMkLst>
        <pc:docMk/>
      </pc:docMkLst>
      <pc:sldChg chg="modSp">
        <pc:chgData name="Cath Brindley" userId="S::cath.brindley@ddwa.org.au::9556fae3-8b73-427d-9ad1-a097d8057928" providerId="AD" clId="Web-{07D24F91-2F84-300D-3B63-0E32B5104E8E}" dt="2022-07-27T06:26:21.789" v="0"/>
        <pc:sldMkLst>
          <pc:docMk/>
          <pc:sldMk cId="1687253448" sldId="263"/>
        </pc:sldMkLst>
        <pc:picChg chg="mod">
          <ac:chgData name="Cath Brindley" userId="S::cath.brindley@ddwa.org.au::9556fae3-8b73-427d-9ad1-a097d8057928" providerId="AD" clId="Web-{07D24F91-2F84-300D-3B63-0E32B5104E8E}" dt="2022-07-27T06:26:21.789" v="0"/>
          <ac:picMkLst>
            <pc:docMk/>
            <pc:sldMk cId="1687253448" sldId="263"/>
            <ac:picMk id="7" creationId="{A5EEF861-BB57-D246-B87E-656D2650B42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E1B0E-65DE-4864-9590-D41B7E6415B3}" type="datetimeFigureOut">
              <a:rPr lang="en-AU" smtClean="0"/>
              <a:t>12/12/2022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966580-C4A4-4474-8AA5-31338286C48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62856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966580-C4A4-4474-8AA5-31338286C484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591578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66580-C4A4-4474-8AA5-31338286C484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01949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66580-C4A4-4474-8AA5-31338286C484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902616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66580-C4A4-4474-8AA5-31338286C484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53015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66580-C4A4-4474-8AA5-31338286C484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199289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66580-C4A4-4474-8AA5-31338286C484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508732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66580-C4A4-4474-8AA5-31338286C484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488515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66580-C4A4-4474-8AA5-31338286C484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69023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66580-C4A4-4474-8AA5-31338286C484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04502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66580-C4A4-4474-8AA5-31338286C484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745248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66580-C4A4-4474-8AA5-31338286C484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210148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66580-C4A4-4474-8AA5-31338286C484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574711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66580-C4A4-4474-8AA5-31338286C484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168830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66580-C4A4-4474-8AA5-31338286C484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533695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66580-C4A4-4474-8AA5-31338286C484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227703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966580-C4A4-4474-8AA5-31338286C484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62657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AE472-697D-4B8C-AD44-055BB00E2280}" type="datetimeFigureOut">
              <a:rPr lang="en-AU" smtClean="0"/>
              <a:t>12/12/2022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4A02C-E394-47AB-A726-142D0A52A63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68813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AE472-697D-4B8C-AD44-055BB00E2280}" type="datetimeFigureOut">
              <a:rPr lang="en-AU" smtClean="0"/>
              <a:t>12/12/2022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4A02C-E394-47AB-A726-142D0A52A63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93319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AE472-697D-4B8C-AD44-055BB00E2280}" type="datetimeFigureOut">
              <a:rPr lang="en-AU" smtClean="0"/>
              <a:t>12/12/2022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4A02C-E394-47AB-A726-142D0A52A63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855555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2132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3606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8088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88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5548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4097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0484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449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AE472-697D-4B8C-AD44-055BB00E2280}" type="datetimeFigureOut">
              <a:rPr lang="en-AU" smtClean="0"/>
              <a:t>12/12/2022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4A02C-E394-47AB-A726-142D0A52A63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390494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4117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717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3131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AE472-697D-4B8C-AD44-055BB00E2280}" type="datetimeFigureOut">
              <a:rPr lang="en-AU" smtClean="0"/>
              <a:t>12/12/2022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4A02C-E394-47AB-A726-142D0A52A63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688135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AE472-697D-4B8C-AD44-055BB00E2280}" type="datetimeFigureOut">
              <a:rPr lang="en-AU" smtClean="0"/>
              <a:t>12/12/2022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4A02C-E394-47AB-A726-142D0A52A63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390494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AE472-697D-4B8C-AD44-055BB00E2280}" type="datetimeFigureOut">
              <a:rPr lang="en-AU" smtClean="0"/>
              <a:t>12/12/2022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4A02C-E394-47AB-A726-142D0A52A63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255396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AE472-697D-4B8C-AD44-055BB00E2280}" type="datetimeFigureOut">
              <a:rPr lang="en-AU" smtClean="0"/>
              <a:t>12/12/2022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4A02C-E394-47AB-A726-142D0A52A63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220288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AE472-697D-4B8C-AD44-055BB00E2280}" type="datetimeFigureOut">
              <a:rPr lang="en-AU" smtClean="0"/>
              <a:t>12/12/2022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4A02C-E394-47AB-A726-142D0A52A63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149789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AE472-697D-4B8C-AD44-055BB00E2280}" type="datetimeFigureOut">
              <a:rPr lang="en-AU" smtClean="0"/>
              <a:t>12/12/2022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4A02C-E394-47AB-A726-142D0A52A63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355704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AE472-697D-4B8C-AD44-055BB00E2280}" type="datetimeFigureOut">
              <a:rPr lang="en-AU" smtClean="0"/>
              <a:t>12/12/2022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4A02C-E394-47AB-A726-142D0A52A63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89521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AE472-697D-4B8C-AD44-055BB00E2280}" type="datetimeFigureOut">
              <a:rPr lang="en-AU" smtClean="0"/>
              <a:t>12/12/2022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4A02C-E394-47AB-A726-142D0A52A63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255396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AE472-697D-4B8C-AD44-055BB00E2280}" type="datetimeFigureOut">
              <a:rPr lang="en-AU" smtClean="0"/>
              <a:t>12/12/2022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4A02C-E394-47AB-A726-142D0A52A63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494430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AE472-697D-4B8C-AD44-055BB00E2280}" type="datetimeFigureOut">
              <a:rPr lang="en-AU" smtClean="0"/>
              <a:t>12/12/2022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4A02C-E394-47AB-A726-142D0A52A63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231148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AE472-697D-4B8C-AD44-055BB00E2280}" type="datetimeFigureOut">
              <a:rPr lang="en-AU" smtClean="0"/>
              <a:t>12/12/2022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4A02C-E394-47AB-A726-142D0A52A63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933195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AE472-697D-4B8C-AD44-055BB00E2280}" type="datetimeFigureOut">
              <a:rPr lang="en-AU" smtClean="0"/>
              <a:t>12/12/2022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4A02C-E394-47AB-A726-142D0A52A63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85555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AE472-697D-4B8C-AD44-055BB00E2280}" type="datetimeFigureOut">
              <a:rPr lang="en-AU" smtClean="0"/>
              <a:t>12/12/2022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4A02C-E394-47AB-A726-142D0A52A63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22028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AE472-697D-4B8C-AD44-055BB00E2280}" type="datetimeFigureOut">
              <a:rPr lang="en-AU" smtClean="0"/>
              <a:t>12/12/2022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4A02C-E394-47AB-A726-142D0A52A63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14978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AE472-697D-4B8C-AD44-055BB00E2280}" type="datetimeFigureOut">
              <a:rPr lang="en-AU" smtClean="0"/>
              <a:t>12/12/2022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4A02C-E394-47AB-A726-142D0A52A63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35570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AE472-697D-4B8C-AD44-055BB00E2280}" type="datetimeFigureOut">
              <a:rPr lang="en-AU" smtClean="0"/>
              <a:t>12/12/2022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4A02C-E394-47AB-A726-142D0A52A63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89521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AE472-697D-4B8C-AD44-055BB00E2280}" type="datetimeFigureOut">
              <a:rPr lang="en-AU" smtClean="0"/>
              <a:t>12/12/2022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4A02C-E394-47AB-A726-142D0A52A63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49443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AE472-697D-4B8C-AD44-055BB00E2280}" type="datetimeFigureOut">
              <a:rPr lang="en-AU" smtClean="0"/>
              <a:t>12/12/2022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24A02C-E394-47AB-A726-142D0A52A63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23114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7AE472-697D-4B8C-AD44-055BB00E2280}" type="datetimeFigureOut">
              <a:rPr lang="en-AU" smtClean="0"/>
              <a:t>12/12/2022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24A02C-E394-47AB-A726-142D0A52A63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90221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12/12/2022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40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7AE472-697D-4B8C-AD44-055BB00E2280}" type="datetimeFigureOut">
              <a:rPr lang="en-AU" smtClean="0"/>
              <a:t>12/12/2022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24A02C-E394-47AB-A726-142D0A52A63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90221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18.xml"/><Relationship Id="rId1" Type="http://schemas.openxmlformats.org/officeDocument/2006/relationships/video" Target="https://www.youtube.com/embed/PgQnLXazdSg?feature=oembed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50.sv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12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11" Type="http://schemas.openxmlformats.org/officeDocument/2006/relationships/image" Target="../media/image48.svg"/><Relationship Id="rId5" Type="http://schemas.openxmlformats.org/officeDocument/2006/relationships/image" Target="../media/image42.svg"/><Relationship Id="rId10" Type="http://schemas.openxmlformats.org/officeDocument/2006/relationships/image" Target="../media/image43.png"/><Relationship Id="rId4" Type="http://schemas.openxmlformats.org/officeDocument/2006/relationships/image" Target="../media/image40.png"/><Relationship Id="rId9" Type="http://schemas.openxmlformats.org/officeDocument/2006/relationships/image" Target="../media/image46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slideLayout" Target="../slideLayouts/slideLayout24.xml"/><Relationship Id="rId1" Type="http://schemas.openxmlformats.org/officeDocument/2006/relationships/video" Target="https://www.youtube.com/embed/cEhfcOBPVMU?feature=oembed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90689"/>
          </a:xfrm>
          <a:solidFill>
            <a:srgbClr val="760064"/>
          </a:solidFill>
        </p:spPr>
        <p:txBody>
          <a:bodyPr>
            <a:noAutofit/>
          </a:bodyPr>
          <a:lstStyle/>
          <a:p>
            <a:pPr algn="ctr"/>
            <a:r>
              <a:rPr lang="en-AU" sz="4000" dirty="0">
                <a:solidFill>
                  <a:schemeClr val="bg1"/>
                </a:solidFill>
                <a:latin typeface="Arial"/>
                <a:cs typeface="Arial"/>
              </a:rPr>
              <a:t>DDWA Self Advocacy Program </a:t>
            </a:r>
            <a:endParaRPr lang="en-AU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D5FF34-8E8F-23A0-D179-DC0C44E6FE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2230295"/>
            <a:ext cx="7886700" cy="659099"/>
          </a:xfrm>
          <a:ln>
            <a:solidFill>
              <a:srgbClr val="760064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GB" sz="4000" dirty="0">
                <a:solidFill>
                  <a:srgbClr val="760064"/>
                </a:solidFill>
              </a:rPr>
              <a:t>Session 2. Knowing Your Rights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54877" y="3429000"/>
            <a:ext cx="5234245" cy="243683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8E027F0-2DAF-F845-8081-9608CEB0928C}"/>
              </a:ext>
            </a:extLst>
          </p:cNvPr>
          <p:cNvSpPr/>
          <p:nvPr/>
        </p:nvSpPr>
        <p:spPr>
          <a:xfrm>
            <a:off x="-1" y="6311899"/>
            <a:ext cx="9144000" cy="546101"/>
          </a:xfrm>
          <a:prstGeom prst="rect">
            <a:avLst/>
          </a:prstGeom>
          <a:solidFill>
            <a:srgbClr val="760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5D50D9-4AC7-8E4C-A1F5-A3269A24BA4C}"/>
              </a:ext>
            </a:extLst>
          </p:cNvPr>
          <p:cNvSpPr txBox="1"/>
          <p:nvPr/>
        </p:nvSpPr>
        <p:spPr>
          <a:xfrm>
            <a:off x="7199784" y="6400283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ddwa.org.au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991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043608" y="404665"/>
            <a:ext cx="7772400" cy="936103"/>
          </a:xfrm>
        </p:spPr>
        <p:txBody>
          <a:bodyPr>
            <a:normAutofit fontScale="90000"/>
          </a:bodyPr>
          <a:lstStyle/>
          <a:p>
            <a:r>
              <a:rPr lang="en-AU" sz="3600" dirty="0">
                <a:solidFill>
                  <a:srgbClr val="760064"/>
                </a:solidFill>
              </a:rPr>
              <a:t/>
            </a:r>
            <a:br>
              <a:rPr lang="en-AU" sz="3600" dirty="0">
                <a:solidFill>
                  <a:srgbClr val="760064"/>
                </a:solidFill>
              </a:rPr>
            </a:br>
            <a:endParaRPr lang="en-AU" sz="3600" dirty="0">
              <a:solidFill>
                <a:srgbClr val="760064"/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3815916" y="1214842"/>
            <a:ext cx="4355976" cy="3551831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en-AU" sz="2800" dirty="0">
              <a:solidFill>
                <a:srgbClr val="FF0000"/>
              </a:solidFill>
            </a:endParaRPr>
          </a:p>
          <a:p>
            <a:pPr algn="l"/>
            <a:r>
              <a:rPr lang="en-AU" sz="3200" b="1" dirty="0"/>
              <a:t>You have the right to;</a:t>
            </a:r>
            <a:endParaRPr lang="en-AU" sz="2000" b="1" dirty="0"/>
          </a:p>
          <a:p>
            <a:pPr algn="l">
              <a:spcBef>
                <a:spcPts val="1200"/>
              </a:spcBef>
            </a:pPr>
            <a:r>
              <a:rPr lang="en-AU" sz="2800" dirty="0">
                <a:solidFill>
                  <a:srgbClr val="FF0000"/>
                </a:solidFill>
              </a:rPr>
              <a:t>Independence</a:t>
            </a:r>
          </a:p>
          <a:p>
            <a:pPr algn="l">
              <a:spcBef>
                <a:spcPts val="1200"/>
              </a:spcBef>
            </a:pPr>
            <a:endParaRPr lang="en-AU" sz="1200" dirty="0"/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AU" sz="2800" dirty="0"/>
              <a:t>To do things for yourself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AU" sz="2800" dirty="0"/>
              <a:t>and be able to choose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AU" sz="2800" dirty="0"/>
              <a:t>the things you do .</a:t>
            </a:r>
          </a:p>
          <a:p>
            <a:pPr algn="l"/>
            <a:endParaRPr lang="en-AU" sz="1050" dirty="0"/>
          </a:p>
          <a:p>
            <a:pPr algn="l"/>
            <a:r>
              <a:rPr lang="en-AU" sz="2800" dirty="0"/>
              <a:t>(You have the right </a:t>
            </a:r>
          </a:p>
          <a:p>
            <a:pPr algn="l"/>
            <a:r>
              <a:rPr lang="en-AU" sz="2800" dirty="0"/>
              <a:t>to ask for help too!)</a:t>
            </a:r>
          </a:p>
          <a:p>
            <a:endParaRPr lang="en-AU" sz="2800" dirty="0">
              <a:ea typeface="+mn-lt"/>
              <a:cs typeface="+mn-lt"/>
            </a:endParaRPr>
          </a:p>
          <a:p>
            <a:pPr algn="l"/>
            <a:endParaRPr lang="en-AU" sz="2800" dirty="0">
              <a:cs typeface="Calibri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AU" sz="2800" dirty="0">
              <a:solidFill>
                <a:srgbClr val="91A62B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3977F0-3A71-154E-880D-95654C589ED9}"/>
              </a:ext>
            </a:extLst>
          </p:cNvPr>
          <p:cNvSpPr/>
          <p:nvPr/>
        </p:nvSpPr>
        <p:spPr>
          <a:xfrm>
            <a:off x="0" y="6311899"/>
            <a:ext cx="9144000" cy="546101"/>
          </a:xfrm>
          <a:prstGeom prst="rect">
            <a:avLst/>
          </a:prstGeom>
          <a:solidFill>
            <a:srgbClr val="760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861086-0A24-B642-95C7-A7112C791190}"/>
              </a:ext>
            </a:extLst>
          </p:cNvPr>
          <p:cNvSpPr txBox="1"/>
          <p:nvPr/>
        </p:nvSpPr>
        <p:spPr>
          <a:xfrm>
            <a:off x="7199784" y="6400283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ddwa.org.au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4363C8A8-64F9-D044-838D-693EAB5F11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036" y="1736294"/>
            <a:ext cx="2304790" cy="369260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7DEC1BF1-B8B6-BE47-989C-21B56DFE094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rgbClr val="760064"/>
          </a:solidFill>
          <a:ln>
            <a:solidFill>
              <a:srgbClr val="76006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4000" dirty="0">
                <a:solidFill>
                  <a:schemeClr val="bg1"/>
                </a:solidFill>
              </a:rPr>
              <a:t>What are Your Rights?</a:t>
            </a:r>
          </a:p>
        </p:txBody>
      </p:sp>
    </p:spTree>
    <p:extLst>
      <p:ext uri="{BB962C8B-B14F-4D97-AF65-F5344CB8AC3E}">
        <p14:creationId xmlns:p14="http://schemas.microsoft.com/office/powerpoint/2010/main" val="7304776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043608" y="404665"/>
            <a:ext cx="7772400" cy="936103"/>
          </a:xfrm>
        </p:spPr>
        <p:txBody>
          <a:bodyPr>
            <a:normAutofit fontScale="90000"/>
          </a:bodyPr>
          <a:lstStyle/>
          <a:p>
            <a:r>
              <a:rPr lang="en-AU" sz="3600" dirty="0">
                <a:solidFill>
                  <a:srgbClr val="760064"/>
                </a:solidFill>
              </a:rPr>
              <a:t/>
            </a:r>
            <a:br>
              <a:rPr lang="en-AU" sz="3600" dirty="0">
                <a:solidFill>
                  <a:srgbClr val="760064"/>
                </a:solidFill>
              </a:rPr>
            </a:br>
            <a:endParaRPr lang="en-AU" sz="3600" dirty="0">
              <a:solidFill>
                <a:srgbClr val="760064"/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3815916" y="1214842"/>
            <a:ext cx="4642284" cy="3551831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en-AU" sz="2800" dirty="0">
              <a:solidFill>
                <a:srgbClr val="FF0000"/>
              </a:solidFill>
            </a:endParaRPr>
          </a:p>
          <a:p>
            <a:pPr algn="l"/>
            <a:r>
              <a:rPr lang="en-AU" sz="3200" b="1" dirty="0"/>
              <a:t>You have the right to;</a:t>
            </a:r>
            <a:endParaRPr lang="en-AU" sz="2000" b="1" dirty="0"/>
          </a:p>
          <a:p>
            <a:pPr algn="l">
              <a:spcBef>
                <a:spcPts val="1200"/>
              </a:spcBef>
            </a:pPr>
            <a:r>
              <a:rPr lang="en-AU" sz="2800" dirty="0">
                <a:solidFill>
                  <a:srgbClr val="FF0000"/>
                </a:solidFill>
              </a:rPr>
              <a:t>Be Included</a:t>
            </a:r>
          </a:p>
          <a:p>
            <a:pPr algn="l">
              <a:spcBef>
                <a:spcPts val="1200"/>
              </a:spcBef>
            </a:pPr>
            <a:endParaRPr lang="en-AU" sz="6000" dirty="0">
              <a:solidFill>
                <a:srgbClr val="FF0000"/>
              </a:solidFill>
            </a:endParaRPr>
          </a:p>
          <a:p>
            <a:pPr algn="l">
              <a:lnSpc>
                <a:spcPct val="100000"/>
              </a:lnSpc>
            </a:pPr>
            <a:r>
              <a:rPr lang="en-AU" sz="2800" dirty="0"/>
              <a:t>To be included in your community and participate in activities with others. </a:t>
            </a:r>
          </a:p>
          <a:p>
            <a:pPr algn="l"/>
            <a:endParaRPr lang="en-AU" sz="2800" dirty="0">
              <a:solidFill>
                <a:srgbClr val="91A62B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3977F0-3A71-154E-880D-95654C589ED9}"/>
              </a:ext>
            </a:extLst>
          </p:cNvPr>
          <p:cNvSpPr/>
          <p:nvPr/>
        </p:nvSpPr>
        <p:spPr>
          <a:xfrm>
            <a:off x="0" y="6311899"/>
            <a:ext cx="9144000" cy="546101"/>
          </a:xfrm>
          <a:prstGeom prst="rect">
            <a:avLst/>
          </a:prstGeom>
          <a:solidFill>
            <a:srgbClr val="760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861086-0A24-B642-95C7-A7112C791190}"/>
              </a:ext>
            </a:extLst>
          </p:cNvPr>
          <p:cNvSpPr txBox="1"/>
          <p:nvPr/>
        </p:nvSpPr>
        <p:spPr>
          <a:xfrm>
            <a:off x="7199784" y="6400283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ddwa.org.au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FD7510EF-71F3-A142-BBC5-9725697955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857" y="1739418"/>
            <a:ext cx="2807251" cy="1585003"/>
          </a:xfrm>
          <a:prstGeom prst="rect">
            <a:avLst/>
          </a:prstGeom>
        </p:spPr>
      </p:pic>
      <p:pic>
        <p:nvPicPr>
          <p:cNvPr id="6" name="Picture 5" descr="A person holding a tray of food&#10;&#10;Description automatically generated with low confidence">
            <a:extLst>
              <a:ext uri="{FF2B5EF4-FFF2-40B4-BE49-F238E27FC236}">
                <a16:creationId xmlns:a16="http://schemas.microsoft.com/office/drawing/2014/main" id="{DAC0A091-16DC-2C47-9E05-669E785C7E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6" t="14300" r="6336" b="14300"/>
          <a:stretch/>
        </p:blipFill>
        <p:spPr>
          <a:xfrm>
            <a:off x="627413" y="3723071"/>
            <a:ext cx="2854138" cy="186616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1DE00627-57E7-ED46-B283-E5D450A9876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rgbClr val="760064"/>
          </a:solidFill>
          <a:ln>
            <a:solidFill>
              <a:srgbClr val="76006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4000" dirty="0">
                <a:solidFill>
                  <a:schemeClr val="bg1"/>
                </a:solidFill>
              </a:rPr>
              <a:t>What are Your Rights?</a:t>
            </a:r>
          </a:p>
        </p:txBody>
      </p:sp>
    </p:spTree>
    <p:extLst>
      <p:ext uri="{BB962C8B-B14F-4D97-AF65-F5344CB8AC3E}">
        <p14:creationId xmlns:p14="http://schemas.microsoft.com/office/powerpoint/2010/main" val="21187918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043608" y="404665"/>
            <a:ext cx="7772400" cy="936103"/>
          </a:xfrm>
        </p:spPr>
        <p:txBody>
          <a:bodyPr>
            <a:normAutofit fontScale="90000"/>
          </a:bodyPr>
          <a:lstStyle/>
          <a:p>
            <a:r>
              <a:rPr lang="en-AU" sz="3600" dirty="0">
                <a:solidFill>
                  <a:srgbClr val="760064"/>
                </a:solidFill>
              </a:rPr>
              <a:t/>
            </a:r>
            <a:br>
              <a:rPr lang="en-AU" sz="3600" dirty="0">
                <a:solidFill>
                  <a:srgbClr val="760064"/>
                </a:solidFill>
              </a:rPr>
            </a:br>
            <a:endParaRPr lang="en-AU" sz="3600" dirty="0">
              <a:solidFill>
                <a:srgbClr val="760064"/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3815916" y="1214842"/>
            <a:ext cx="4642284" cy="3551831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en-AU" sz="2800" dirty="0">
              <a:solidFill>
                <a:srgbClr val="FF0000"/>
              </a:solidFill>
            </a:endParaRPr>
          </a:p>
          <a:p>
            <a:pPr algn="l"/>
            <a:r>
              <a:rPr lang="en-AU" sz="3200" b="1" dirty="0"/>
              <a:t>You have the right to;</a:t>
            </a:r>
            <a:endParaRPr lang="en-AU" sz="2000" b="1" dirty="0"/>
          </a:p>
          <a:p>
            <a:pPr algn="l">
              <a:spcBef>
                <a:spcPts val="1200"/>
              </a:spcBef>
            </a:pPr>
            <a:r>
              <a:rPr lang="en-AU" sz="2800" dirty="0">
                <a:solidFill>
                  <a:srgbClr val="FF0000"/>
                </a:solidFill>
              </a:rPr>
              <a:t>Live free from Discrimination</a:t>
            </a:r>
          </a:p>
          <a:p>
            <a:pPr algn="l">
              <a:spcBef>
                <a:spcPts val="1200"/>
              </a:spcBef>
            </a:pPr>
            <a:endParaRPr lang="en-AU" sz="3600" dirty="0">
              <a:solidFill>
                <a:srgbClr val="FF0000"/>
              </a:solidFill>
            </a:endParaRPr>
          </a:p>
          <a:p>
            <a:pPr algn="l"/>
            <a:r>
              <a:rPr lang="en-US" sz="2800" dirty="0"/>
              <a:t>No one should be treated differently because of their beliefs, abilities, race, gender, sexuality, background, religion, or language.</a:t>
            </a:r>
          </a:p>
          <a:p>
            <a:pPr algn="l"/>
            <a:endParaRPr lang="en-AU" sz="2800" dirty="0">
              <a:solidFill>
                <a:srgbClr val="91A62B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3977F0-3A71-154E-880D-95654C589ED9}"/>
              </a:ext>
            </a:extLst>
          </p:cNvPr>
          <p:cNvSpPr/>
          <p:nvPr/>
        </p:nvSpPr>
        <p:spPr>
          <a:xfrm>
            <a:off x="0" y="6311899"/>
            <a:ext cx="9144000" cy="546101"/>
          </a:xfrm>
          <a:prstGeom prst="rect">
            <a:avLst/>
          </a:prstGeom>
          <a:solidFill>
            <a:srgbClr val="760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861086-0A24-B642-95C7-A7112C791190}"/>
              </a:ext>
            </a:extLst>
          </p:cNvPr>
          <p:cNvSpPr txBox="1"/>
          <p:nvPr/>
        </p:nvSpPr>
        <p:spPr>
          <a:xfrm>
            <a:off x="7199784" y="6400283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ddwa.org.au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3" descr="Logo&#10;&#10;Description automatically generated">
            <a:extLst>
              <a:ext uri="{FF2B5EF4-FFF2-40B4-BE49-F238E27FC236}">
                <a16:creationId xmlns:a16="http://schemas.microsoft.com/office/drawing/2014/main" id="{239DB3B1-153A-7B4D-B7CE-50E9D2DD71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052" y="1637968"/>
            <a:ext cx="2560826" cy="1606918"/>
          </a:xfrm>
          <a:prstGeom prst="rect">
            <a:avLst/>
          </a:prstGeom>
          <a:effectLst/>
        </p:spPr>
      </p:pic>
      <p:pic>
        <p:nvPicPr>
          <p:cNvPr id="11" name="Picture 10" descr="A group of people holding signs&#10;&#10;Description automatically generated with medium confidence">
            <a:extLst>
              <a:ext uri="{FF2B5EF4-FFF2-40B4-BE49-F238E27FC236}">
                <a16:creationId xmlns:a16="http://schemas.microsoft.com/office/drawing/2014/main" id="{BCC1AA96-D979-994B-A236-2A0BBE5C92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262398"/>
            <a:ext cx="3177858" cy="254138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E71A12A-25F7-5146-98D4-731BD991785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rgbClr val="760064"/>
          </a:solidFill>
          <a:ln>
            <a:solidFill>
              <a:srgbClr val="76006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4000" dirty="0">
                <a:solidFill>
                  <a:schemeClr val="bg1"/>
                </a:solidFill>
              </a:rPr>
              <a:t>What are Your Rights?</a:t>
            </a:r>
          </a:p>
        </p:txBody>
      </p:sp>
    </p:spTree>
    <p:extLst>
      <p:ext uri="{BB962C8B-B14F-4D97-AF65-F5344CB8AC3E}">
        <p14:creationId xmlns:p14="http://schemas.microsoft.com/office/powerpoint/2010/main" val="13727665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3815916" y="1214842"/>
            <a:ext cx="4642284" cy="3551831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en-AU" sz="2800" dirty="0">
              <a:solidFill>
                <a:srgbClr val="FF0000"/>
              </a:solidFill>
            </a:endParaRPr>
          </a:p>
          <a:p>
            <a:pPr algn="l"/>
            <a:r>
              <a:rPr lang="en-AU" sz="3200" b="1" dirty="0"/>
              <a:t>You have the right to;</a:t>
            </a:r>
            <a:endParaRPr lang="en-AU" sz="2000" b="1" dirty="0"/>
          </a:p>
          <a:p>
            <a:pPr algn="l">
              <a:spcBef>
                <a:spcPts val="1200"/>
              </a:spcBef>
            </a:pPr>
            <a:r>
              <a:rPr lang="en-AU" sz="2800" dirty="0">
                <a:solidFill>
                  <a:srgbClr val="FF0000"/>
                </a:solidFill>
              </a:rPr>
              <a:t>Equal Opportunity</a:t>
            </a:r>
          </a:p>
          <a:p>
            <a:pPr algn="l">
              <a:spcBef>
                <a:spcPts val="1200"/>
              </a:spcBef>
            </a:pPr>
            <a:endParaRPr lang="en-AU" sz="7200" dirty="0">
              <a:solidFill>
                <a:srgbClr val="FF0000"/>
              </a:solidFill>
            </a:endParaRPr>
          </a:p>
          <a:p>
            <a:pPr algn="l"/>
            <a:r>
              <a:rPr lang="en-AU" sz="2800" dirty="0"/>
              <a:t>To have the chance to do the same things as anyone else.</a:t>
            </a:r>
            <a:endParaRPr lang="en-AU" sz="2800" dirty="0">
              <a:solidFill>
                <a:srgbClr val="91A62B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3977F0-3A71-154E-880D-95654C589ED9}"/>
              </a:ext>
            </a:extLst>
          </p:cNvPr>
          <p:cNvSpPr/>
          <p:nvPr/>
        </p:nvSpPr>
        <p:spPr>
          <a:xfrm>
            <a:off x="0" y="6311899"/>
            <a:ext cx="9144000" cy="546101"/>
          </a:xfrm>
          <a:prstGeom prst="rect">
            <a:avLst/>
          </a:prstGeom>
          <a:solidFill>
            <a:srgbClr val="760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861086-0A24-B642-95C7-A7112C791190}"/>
              </a:ext>
            </a:extLst>
          </p:cNvPr>
          <p:cNvSpPr txBox="1"/>
          <p:nvPr/>
        </p:nvSpPr>
        <p:spPr>
          <a:xfrm>
            <a:off x="7199784" y="6400283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ddwa.org.au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41872ED3-950E-1C4D-A9F7-CA856CF85D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36" y="1607120"/>
            <a:ext cx="2720939" cy="1821880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8CA52A9A-DD93-A94C-AB15-C1384CF5E1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3" t="12201" r="6336" b="13251"/>
          <a:stretch/>
        </p:blipFill>
        <p:spPr>
          <a:xfrm>
            <a:off x="424407" y="3816135"/>
            <a:ext cx="2837395" cy="1901075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FCBC0D8A-D43A-B345-AEF3-9AD96A39F5B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rgbClr val="760064"/>
          </a:solidFill>
          <a:ln>
            <a:solidFill>
              <a:srgbClr val="76006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4000" dirty="0">
                <a:solidFill>
                  <a:schemeClr val="bg1"/>
                </a:solidFill>
              </a:rPr>
              <a:t>What are Your Rights?</a:t>
            </a:r>
          </a:p>
        </p:txBody>
      </p:sp>
    </p:spTree>
    <p:extLst>
      <p:ext uri="{BB962C8B-B14F-4D97-AF65-F5344CB8AC3E}">
        <p14:creationId xmlns:p14="http://schemas.microsoft.com/office/powerpoint/2010/main" val="7923492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043608" y="404665"/>
            <a:ext cx="7772400" cy="936103"/>
          </a:xfrm>
        </p:spPr>
        <p:txBody>
          <a:bodyPr>
            <a:normAutofit fontScale="90000"/>
          </a:bodyPr>
          <a:lstStyle/>
          <a:p>
            <a:r>
              <a:rPr lang="en-AU" sz="3600" dirty="0">
                <a:solidFill>
                  <a:srgbClr val="760064"/>
                </a:solidFill>
              </a:rPr>
              <a:t/>
            </a:r>
            <a:br>
              <a:rPr lang="en-AU" sz="3600" dirty="0">
                <a:solidFill>
                  <a:srgbClr val="760064"/>
                </a:solidFill>
              </a:rPr>
            </a:br>
            <a:endParaRPr lang="en-AU" sz="3600" dirty="0">
              <a:solidFill>
                <a:srgbClr val="760064"/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3815916" y="872716"/>
            <a:ext cx="4642284" cy="3551831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en-AU" sz="2800" dirty="0">
              <a:solidFill>
                <a:srgbClr val="FF0000"/>
              </a:solidFill>
            </a:endParaRPr>
          </a:p>
          <a:p>
            <a:pPr algn="l"/>
            <a:r>
              <a:rPr lang="en-AU" sz="3200" b="1" dirty="0"/>
              <a:t>You have the right to;</a:t>
            </a:r>
            <a:endParaRPr lang="en-AU" sz="2000" b="1" dirty="0"/>
          </a:p>
          <a:p>
            <a:pPr algn="l">
              <a:spcBef>
                <a:spcPts val="1200"/>
              </a:spcBef>
            </a:pPr>
            <a:r>
              <a:rPr lang="en-AU" sz="2800" dirty="0">
                <a:solidFill>
                  <a:srgbClr val="FF0000"/>
                </a:solidFill>
              </a:rPr>
              <a:t>Accessibility</a:t>
            </a:r>
          </a:p>
          <a:p>
            <a:pPr algn="l">
              <a:spcBef>
                <a:spcPts val="1200"/>
              </a:spcBef>
            </a:pPr>
            <a:r>
              <a:rPr lang="en-AU" sz="2800" dirty="0">
                <a:cs typeface="Calibri"/>
              </a:rPr>
              <a:t>To have access to buildings, parks, pathways, information, transport, entertainment, forms, education, work, health care, like everyone else.</a:t>
            </a:r>
            <a:endParaRPr lang="en-AU" sz="1050" dirty="0">
              <a:cs typeface="Calibri"/>
            </a:endParaRPr>
          </a:p>
          <a:p>
            <a:pPr algn="l">
              <a:spcBef>
                <a:spcPts val="1200"/>
              </a:spcBef>
            </a:pPr>
            <a:r>
              <a:rPr lang="en-AU" sz="2800" dirty="0">
                <a:cs typeface="Calibri"/>
              </a:rPr>
              <a:t>This may mean having ramps, lifts, signs, text to audio, sign language, easy read, or extra help.</a:t>
            </a:r>
          </a:p>
          <a:p>
            <a:pPr algn="l">
              <a:spcBef>
                <a:spcPts val="1200"/>
              </a:spcBef>
            </a:pPr>
            <a:endParaRPr lang="en-AU" sz="2800" dirty="0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3977F0-3A71-154E-880D-95654C589ED9}"/>
              </a:ext>
            </a:extLst>
          </p:cNvPr>
          <p:cNvSpPr/>
          <p:nvPr/>
        </p:nvSpPr>
        <p:spPr>
          <a:xfrm>
            <a:off x="0" y="6311899"/>
            <a:ext cx="9144000" cy="546101"/>
          </a:xfrm>
          <a:prstGeom prst="rect">
            <a:avLst/>
          </a:prstGeom>
          <a:solidFill>
            <a:srgbClr val="760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861086-0A24-B642-95C7-A7112C791190}"/>
              </a:ext>
            </a:extLst>
          </p:cNvPr>
          <p:cNvSpPr txBox="1"/>
          <p:nvPr/>
        </p:nvSpPr>
        <p:spPr>
          <a:xfrm>
            <a:off x="7199784" y="6400283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ddwa.org.au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E13B0FE0-7468-3642-BC20-92E8E39BCC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7174" y="1440402"/>
            <a:ext cx="2009345" cy="2377734"/>
          </a:xfrm>
          <a:prstGeom prst="rect">
            <a:avLst/>
          </a:prstGeom>
        </p:spPr>
      </p:pic>
      <p:pic>
        <p:nvPicPr>
          <p:cNvPr id="11" name="Picture 10" descr="Icon&#10;&#10;Description automatically generated with low confidence">
            <a:extLst>
              <a:ext uri="{FF2B5EF4-FFF2-40B4-BE49-F238E27FC236}">
                <a16:creationId xmlns:a16="http://schemas.microsoft.com/office/drawing/2014/main" id="{68FD8893-C945-3740-AAF6-9E3C066708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174" y="3861048"/>
            <a:ext cx="2009345" cy="2268854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0986E55D-C042-7D46-A1AD-A78CC69E504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rgbClr val="760064"/>
          </a:solidFill>
          <a:ln>
            <a:solidFill>
              <a:srgbClr val="76006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4000" b="1" dirty="0">
                <a:solidFill>
                  <a:schemeClr val="bg1"/>
                </a:solidFill>
              </a:rPr>
              <a:t>What are Your Rights?</a:t>
            </a:r>
          </a:p>
        </p:txBody>
      </p:sp>
    </p:spTree>
    <p:extLst>
      <p:ext uri="{BB962C8B-B14F-4D97-AF65-F5344CB8AC3E}">
        <p14:creationId xmlns:p14="http://schemas.microsoft.com/office/powerpoint/2010/main" val="25743104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043608" y="404665"/>
            <a:ext cx="7772400" cy="936103"/>
          </a:xfrm>
        </p:spPr>
        <p:txBody>
          <a:bodyPr>
            <a:normAutofit fontScale="90000"/>
          </a:bodyPr>
          <a:lstStyle/>
          <a:p>
            <a:r>
              <a:rPr lang="en-AU" sz="3600" dirty="0">
                <a:solidFill>
                  <a:srgbClr val="760064"/>
                </a:solidFill>
              </a:rPr>
              <a:t/>
            </a:r>
            <a:br>
              <a:rPr lang="en-AU" sz="3600" dirty="0">
                <a:solidFill>
                  <a:srgbClr val="760064"/>
                </a:solidFill>
              </a:rPr>
            </a:br>
            <a:endParaRPr lang="en-AU" sz="3600" dirty="0">
              <a:solidFill>
                <a:srgbClr val="760064"/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3851920" y="1429152"/>
            <a:ext cx="4642284" cy="3551831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en-AU" sz="2800" dirty="0">
              <a:solidFill>
                <a:srgbClr val="FF0000"/>
              </a:solidFill>
            </a:endParaRPr>
          </a:p>
          <a:p>
            <a:pPr algn="l"/>
            <a:r>
              <a:rPr lang="en-AU" sz="3200" b="1" dirty="0"/>
              <a:t>You have the right to</a:t>
            </a:r>
            <a:endParaRPr lang="en-AU" sz="2000" b="1" dirty="0"/>
          </a:p>
          <a:p>
            <a:pPr algn="l">
              <a:spcBef>
                <a:spcPts val="1200"/>
              </a:spcBef>
            </a:pPr>
            <a:r>
              <a:rPr lang="en-AU" sz="2800" dirty="0">
                <a:solidFill>
                  <a:srgbClr val="FF0000"/>
                </a:solidFill>
              </a:rPr>
              <a:t>Communicate </a:t>
            </a:r>
            <a:r>
              <a:rPr lang="en-AU" sz="2800" dirty="0"/>
              <a:t>in a way that suits you.</a:t>
            </a:r>
          </a:p>
          <a:p>
            <a:pPr algn="l">
              <a:spcBef>
                <a:spcPts val="1200"/>
              </a:spcBef>
            </a:pPr>
            <a:endParaRPr lang="en-AU" sz="2800" dirty="0"/>
          </a:p>
          <a:p>
            <a:pPr algn="l">
              <a:spcBef>
                <a:spcPts val="1200"/>
              </a:spcBef>
            </a:pPr>
            <a:r>
              <a:rPr lang="en-AU" sz="2800" dirty="0"/>
              <a:t>People should communicate with you in ways you understand and can reply.</a:t>
            </a:r>
          </a:p>
          <a:p>
            <a:pPr algn="l">
              <a:spcBef>
                <a:spcPts val="1200"/>
              </a:spcBef>
            </a:pPr>
            <a:endParaRPr lang="en-AU" sz="2800" dirty="0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3977F0-3A71-154E-880D-95654C589ED9}"/>
              </a:ext>
            </a:extLst>
          </p:cNvPr>
          <p:cNvSpPr/>
          <p:nvPr/>
        </p:nvSpPr>
        <p:spPr>
          <a:xfrm>
            <a:off x="0" y="6311899"/>
            <a:ext cx="9144000" cy="546101"/>
          </a:xfrm>
          <a:prstGeom prst="rect">
            <a:avLst/>
          </a:prstGeom>
          <a:solidFill>
            <a:srgbClr val="760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861086-0A24-B642-95C7-A7112C791190}"/>
              </a:ext>
            </a:extLst>
          </p:cNvPr>
          <p:cNvSpPr txBox="1"/>
          <p:nvPr/>
        </p:nvSpPr>
        <p:spPr>
          <a:xfrm>
            <a:off x="7199784" y="6400283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ddwa.org.au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5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1BD0AC4E-94D1-1C4B-9DEC-AF067678B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3" y="1317039"/>
            <a:ext cx="1471165" cy="1269206"/>
          </a:xfrm>
          <a:prstGeom prst="rect">
            <a:avLst/>
          </a:prstGeom>
        </p:spPr>
      </p:pic>
      <p:pic>
        <p:nvPicPr>
          <p:cNvPr id="12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119ACD4-E0AB-4648-964B-D7B027129F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0777" y="2769465"/>
            <a:ext cx="1471165" cy="1608018"/>
          </a:xfrm>
          <a:prstGeom prst="rect">
            <a:avLst/>
          </a:prstGeom>
        </p:spPr>
      </p:pic>
      <p:pic>
        <p:nvPicPr>
          <p:cNvPr id="13" name="Picture 4" descr="A picture containing person, standing&#10;&#10;Description automatically generated">
            <a:extLst>
              <a:ext uri="{FF2B5EF4-FFF2-40B4-BE49-F238E27FC236}">
                <a16:creationId xmlns:a16="http://schemas.microsoft.com/office/drawing/2014/main" id="{D32AF510-B864-1341-9A32-B6C3E771D4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413" y="4430116"/>
            <a:ext cx="1707583" cy="169177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1FCA4975-B33D-5848-B48F-B2FF16F3079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rgbClr val="760064"/>
          </a:solidFill>
          <a:ln>
            <a:solidFill>
              <a:srgbClr val="76006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4000" dirty="0">
                <a:solidFill>
                  <a:schemeClr val="bg1"/>
                </a:solidFill>
              </a:rPr>
              <a:t>What are Your Rights?</a:t>
            </a:r>
          </a:p>
        </p:txBody>
      </p:sp>
    </p:spTree>
    <p:extLst>
      <p:ext uri="{BB962C8B-B14F-4D97-AF65-F5344CB8AC3E}">
        <p14:creationId xmlns:p14="http://schemas.microsoft.com/office/powerpoint/2010/main" val="17881231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3" title="Rights Under the UN Convention on the Rights of Persons with Disability (UNCRPD)">
            <a:hlinkClick r:id="" action="ppaction://media"/>
            <a:extLst>
              <a:ext uri="{FF2B5EF4-FFF2-40B4-BE49-F238E27FC236}">
                <a16:creationId xmlns:a16="http://schemas.microsoft.com/office/drawing/2014/main" id="{4B523623-1AD5-ED44-B099-AA9999CD1E7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95000" y="456681"/>
            <a:ext cx="7938000" cy="58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2467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5">
            <a:extLst>
              <a:ext uri="{FF2B5EF4-FFF2-40B4-BE49-F238E27FC236}">
                <a16:creationId xmlns:a16="http://schemas.microsoft.com/office/drawing/2014/main" id="{0DA79ABC-9861-5148-ACF0-0D568EABDE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10616"/>
          <a:stretch/>
        </p:blipFill>
        <p:spPr>
          <a:xfrm>
            <a:off x="1193709" y="1359829"/>
            <a:ext cx="1584176" cy="162899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7868230-C2D3-A74C-B498-F057FD8B92BA}"/>
              </a:ext>
            </a:extLst>
          </p:cNvPr>
          <p:cNvSpPr/>
          <p:nvPr/>
        </p:nvSpPr>
        <p:spPr>
          <a:xfrm>
            <a:off x="0" y="6311899"/>
            <a:ext cx="9144000" cy="546101"/>
          </a:xfrm>
          <a:prstGeom prst="rect">
            <a:avLst/>
          </a:prstGeom>
          <a:solidFill>
            <a:srgbClr val="760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0EE615-7556-FE45-931E-4C46BED3F9C3}"/>
              </a:ext>
            </a:extLst>
          </p:cNvPr>
          <p:cNvSpPr txBox="1"/>
          <p:nvPr/>
        </p:nvSpPr>
        <p:spPr>
          <a:xfrm>
            <a:off x="7199784" y="6400283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ddwa.org.au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582A80-8901-7E4E-8538-BD3916D792B2}"/>
              </a:ext>
            </a:extLst>
          </p:cNvPr>
          <p:cNvSpPr txBox="1"/>
          <p:nvPr/>
        </p:nvSpPr>
        <p:spPr>
          <a:xfrm>
            <a:off x="3851920" y="1372358"/>
            <a:ext cx="4583874" cy="4885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2800" b="1" dirty="0"/>
              <a:t>Speaking about how we are feeling can help us to self advocate.</a:t>
            </a:r>
          </a:p>
          <a:p>
            <a:pPr marL="0" indent="0">
              <a:buNone/>
            </a:pPr>
            <a:endParaRPr lang="en-GB" sz="1050" dirty="0"/>
          </a:p>
          <a:p>
            <a:pPr marL="0" indent="0">
              <a:buNone/>
            </a:pPr>
            <a:r>
              <a:rPr lang="en-GB" sz="2800" dirty="0"/>
              <a:t>It's not good to bottle our feelings. </a:t>
            </a:r>
          </a:p>
          <a:p>
            <a:pPr marL="0" indent="0">
              <a:buNone/>
            </a:pPr>
            <a:endParaRPr lang="en-GB" sz="1050" dirty="0"/>
          </a:p>
          <a:p>
            <a:pPr marL="0" indent="0">
              <a:buNone/>
            </a:pPr>
            <a:r>
              <a:rPr lang="en-GB" sz="2800" dirty="0"/>
              <a:t>Speaking up about how we are feeling can be part of self advocacy.</a:t>
            </a:r>
          </a:p>
          <a:p>
            <a:pPr marL="0" indent="0">
              <a:buNone/>
            </a:pPr>
            <a:endParaRPr lang="en-GB" sz="1050" dirty="0"/>
          </a:p>
          <a:p>
            <a:pPr marL="0" indent="0">
              <a:buNone/>
            </a:pPr>
            <a:r>
              <a:rPr lang="en-GB" sz="2800" dirty="0"/>
              <a:t>Let's have a look at some feelings now........</a:t>
            </a:r>
          </a:p>
        </p:txBody>
      </p:sp>
      <p:pic>
        <p:nvPicPr>
          <p:cNvPr id="17" name="Picture 7">
            <a:extLst>
              <a:ext uri="{FF2B5EF4-FFF2-40B4-BE49-F238E27FC236}">
                <a16:creationId xmlns:a16="http://schemas.microsoft.com/office/drawing/2014/main" id="{069965DF-D3A0-6340-9D51-FADEF1A188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9292"/>
          <a:stretch/>
        </p:blipFill>
        <p:spPr>
          <a:xfrm>
            <a:off x="1360332" y="4744580"/>
            <a:ext cx="1250930" cy="151787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12A63EAB-241B-264D-8423-AFCABE63699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rgbClr val="760064"/>
          </a:solidFill>
          <a:ln>
            <a:solidFill>
              <a:srgbClr val="76006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4000" dirty="0">
                <a:solidFill>
                  <a:schemeClr val="bg1"/>
                </a:solidFill>
              </a:rPr>
              <a:t>Speaking about Our Feelings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5656" y="3141486"/>
            <a:ext cx="855545" cy="144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0060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A9831BE1-31D7-A6AF-B296-7187739B5F2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95536" y="1825625"/>
            <a:ext cx="3804874" cy="2958075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9BCE9A-0F0D-F824-ACFE-CFC9BBEB0F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0" y="1825625"/>
            <a:ext cx="38862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dirty="0">
                <a:cs typeface="Calibri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9FD40B-8233-9B46-A673-4419D0B0C8F3}"/>
              </a:ext>
            </a:extLst>
          </p:cNvPr>
          <p:cNvSpPr/>
          <p:nvPr/>
        </p:nvSpPr>
        <p:spPr>
          <a:xfrm>
            <a:off x="0" y="6311899"/>
            <a:ext cx="9144000" cy="546101"/>
          </a:xfrm>
          <a:prstGeom prst="rect">
            <a:avLst/>
          </a:prstGeom>
          <a:solidFill>
            <a:srgbClr val="760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4AC0D1-0A5D-E741-B177-C2AC948941C6}"/>
              </a:ext>
            </a:extLst>
          </p:cNvPr>
          <p:cNvSpPr txBox="1"/>
          <p:nvPr/>
        </p:nvSpPr>
        <p:spPr>
          <a:xfrm>
            <a:off x="7199784" y="6400283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ddwa.org.au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AF72A28-BCD5-5946-974D-D97B9B2DC57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rgbClr val="760064"/>
          </a:solidFill>
          <a:ln>
            <a:solidFill>
              <a:srgbClr val="76006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bg1"/>
                </a:solidFill>
                <a:latin typeface="+mn-lt"/>
              </a:rPr>
              <a:t>What makes you feel HAPPY?</a:t>
            </a:r>
            <a:endParaRPr lang="en-AU" sz="40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385295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9BCE9A-0F0D-F824-ACFE-CFC9BBEB0F7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dirty="0">
                <a:cs typeface="Calibri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</p:txBody>
      </p:sp>
      <p:pic>
        <p:nvPicPr>
          <p:cNvPr id="7" name="Picture 7" descr="A person with his arms crossed&#10;&#10;Description automatically generated">
            <a:extLst>
              <a:ext uri="{FF2B5EF4-FFF2-40B4-BE49-F238E27FC236}">
                <a16:creationId xmlns:a16="http://schemas.microsoft.com/office/drawing/2014/main" id="{C524DC13-BE09-A567-BD5C-2C6F3FB24B3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5978" r="5321"/>
          <a:stretch/>
        </p:blipFill>
        <p:spPr>
          <a:xfrm>
            <a:off x="395536" y="2187541"/>
            <a:ext cx="3886200" cy="2925095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259823F-98AD-8A4E-B262-51B655581E31}"/>
              </a:ext>
            </a:extLst>
          </p:cNvPr>
          <p:cNvSpPr/>
          <p:nvPr/>
        </p:nvSpPr>
        <p:spPr>
          <a:xfrm>
            <a:off x="0" y="6311899"/>
            <a:ext cx="9144000" cy="546101"/>
          </a:xfrm>
          <a:prstGeom prst="rect">
            <a:avLst/>
          </a:prstGeom>
          <a:solidFill>
            <a:srgbClr val="760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0D0105-4190-A64A-A1A4-3CD4362CE257}"/>
              </a:ext>
            </a:extLst>
          </p:cNvPr>
          <p:cNvSpPr txBox="1"/>
          <p:nvPr/>
        </p:nvSpPr>
        <p:spPr>
          <a:xfrm>
            <a:off x="7199784" y="6400283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ddwa.org.au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D0E8CA1-4F72-714B-BB0C-983AB5F9798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rgbClr val="760064"/>
          </a:solidFill>
          <a:ln>
            <a:solidFill>
              <a:srgbClr val="76006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bg1"/>
                </a:solidFill>
                <a:latin typeface="+mn-lt"/>
              </a:rPr>
              <a:t>What makes you feel CONFIDENT?</a:t>
            </a:r>
            <a:endParaRPr lang="en-AU" sz="40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966802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D6303EA-4650-5544-A088-588BACB6645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rgbClr val="760064"/>
          </a:solidFill>
          <a:ln>
            <a:solidFill>
              <a:srgbClr val="76006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bg1"/>
                </a:solidFill>
                <a:cs typeface="Calibri Light"/>
              </a:rPr>
              <a:t>What will we learn in this session?</a:t>
            </a:r>
            <a:endParaRPr lang="en-AU" sz="4000" dirty="0">
              <a:solidFill>
                <a:schemeClr val="bg1"/>
              </a:solidFill>
              <a:cs typeface="Calibri Ligh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F4EB72-2033-6049-B35A-F6D2320DB938}"/>
              </a:ext>
            </a:extLst>
          </p:cNvPr>
          <p:cNvSpPr/>
          <p:nvPr/>
        </p:nvSpPr>
        <p:spPr>
          <a:xfrm>
            <a:off x="0" y="6311899"/>
            <a:ext cx="9144000" cy="546101"/>
          </a:xfrm>
          <a:prstGeom prst="rect">
            <a:avLst/>
          </a:prstGeom>
          <a:solidFill>
            <a:srgbClr val="7600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610DB9-B41F-47F6-B4DA-6FA89FA35C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584" y="1786487"/>
            <a:ext cx="7886700" cy="405164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b="1" dirty="0">
                <a:cs typeface="Calibri"/>
              </a:rPr>
              <a:t>Human Rights </a:t>
            </a:r>
            <a:r>
              <a:rPr lang="en-GB" dirty="0">
                <a:cs typeface="Calibri"/>
              </a:rPr>
              <a:t>– What are my RIGHTS?</a:t>
            </a:r>
          </a:p>
          <a:p>
            <a:endParaRPr lang="en-GB" sz="1050" dirty="0">
              <a:cs typeface="Calibri"/>
            </a:endParaRPr>
          </a:p>
          <a:p>
            <a:r>
              <a:rPr lang="en-GB" b="1" dirty="0">
                <a:cs typeface="Calibri"/>
              </a:rPr>
              <a:t>Responsibilities</a:t>
            </a:r>
            <a:r>
              <a:rPr lang="en-GB" dirty="0">
                <a:cs typeface="Calibri"/>
              </a:rPr>
              <a:t> – to respect the rights of others – it's a two-way thing</a:t>
            </a:r>
          </a:p>
          <a:p>
            <a:endParaRPr lang="en-GB" sz="1050" dirty="0">
              <a:cs typeface="Calibri"/>
            </a:endParaRPr>
          </a:p>
          <a:p>
            <a:r>
              <a:rPr lang="en-GB" b="1" dirty="0">
                <a:cs typeface="Calibri"/>
              </a:rPr>
              <a:t>Feelings </a:t>
            </a:r>
            <a:r>
              <a:rPr lang="en-GB" dirty="0">
                <a:cs typeface="Calibri"/>
              </a:rPr>
              <a:t>and how they link into your rights</a:t>
            </a:r>
          </a:p>
          <a:p>
            <a:endParaRPr lang="en-GB" sz="1050" dirty="0">
              <a:cs typeface="Calibri"/>
            </a:endParaRPr>
          </a:p>
          <a:p>
            <a:r>
              <a:rPr lang="en-GB" b="1" dirty="0">
                <a:cs typeface="Calibri"/>
              </a:rPr>
              <a:t>What to do </a:t>
            </a:r>
            <a:r>
              <a:rPr lang="en-GB" dirty="0">
                <a:cs typeface="Calibri"/>
              </a:rPr>
              <a:t>if your rights are breached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69D9B7-1414-DF4C-8805-46B9FDA8A684}"/>
              </a:ext>
            </a:extLst>
          </p:cNvPr>
          <p:cNvSpPr txBox="1"/>
          <p:nvPr/>
        </p:nvSpPr>
        <p:spPr>
          <a:xfrm>
            <a:off x="7199784" y="6400283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ddwa.org.au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6976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9BCE9A-0F0D-F824-ACFE-CFC9BBEB0F7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dirty="0">
                <a:cs typeface="Calibri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  <a:endParaRPr lang="en-GB" dirty="0"/>
          </a:p>
        </p:txBody>
      </p:sp>
      <p:pic>
        <p:nvPicPr>
          <p:cNvPr id="7" name="Picture 7" descr="A picture containing person, dark&#10;&#10;Description automatically generated">
            <a:extLst>
              <a:ext uri="{FF2B5EF4-FFF2-40B4-BE49-F238E27FC236}">
                <a16:creationId xmlns:a16="http://schemas.microsoft.com/office/drawing/2014/main" id="{3775CEFE-8259-0EAA-0080-7D1E7BA8E58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95536" y="2106134"/>
            <a:ext cx="3709294" cy="3150095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3B3FA7C-132C-CD42-B77D-569009CF575D}"/>
              </a:ext>
            </a:extLst>
          </p:cNvPr>
          <p:cNvSpPr/>
          <p:nvPr/>
        </p:nvSpPr>
        <p:spPr>
          <a:xfrm>
            <a:off x="0" y="6311899"/>
            <a:ext cx="9144000" cy="546101"/>
          </a:xfrm>
          <a:prstGeom prst="rect">
            <a:avLst/>
          </a:prstGeom>
          <a:solidFill>
            <a:srgbClr val="760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CC9C2F-2858-424C-8506-7CEBC46DE5FE}"/>
              </a:ext>
            </a:extLst>
          </p:cNvPr>
          <p:cNvSpPr txBox="1"/>
          <p:nvPr/>
        </p:nvSpPr>
        <p:spPr>
          <a:xfrm>
            <a:off x="7199784" y="6400283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ddwa.org.au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AE4F38E-4DAB-9F4F-BDD1-7B5B613E94C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rgbClr val="760064"/>
          </a:solidFill>
          <a:ln>
            <a:solidFill>
              <a:srgbClr val="76006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bg1"/>
                </a:solidFill>
                <a:latin typeface="+mn-lt"/>
              </a:rPr>
              <a:t>What makes you feel ANGRY?</a:t>
            </a:r>
            <a:endParaRPr lang="en-AU" sz="40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853810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9BCE9A-0F0D-F824-ACFE-CFC9BBEB0F7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dirty="0">
                <a:cs typeface="Calibri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  <a:endParaRPr lang="en-GB" dirty="0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E4B9A753-052F-FD93-9D82-189D1F7C044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55136" y="2276872"/>
            <a:ext cx="3367286" cy="3367286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1291FA1-30B9-B844-9B28-40BDFD14E969}"/>
              </a:ext>
            </a:extLst>
          </p:cNvPr>
          <p:cNvSpPr/>
          <p:nvPr/>
        </p:nvSpPr>
        <p:spPr>
          <a:xfrm>
            <a:off x="0" y="6311899"/>
            <a:ext cx="9144000" cy="546101"/>
          </a:xfrm>
          <a:prstGeom prst="rect">
            <a:avLst/>
          </a:prstGeom>
          <a:solidFill>
            <a:srgbClr val="760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BF5FA6-B4B5-434A-99BE-D62B1E7DFEFA}"/>
              </a:ext>
            </a:extLst>
          </p:cNvPr>
          <p:cNvSpPr txBox="1"/>
          <p:nvPr/>
        </p:nvSpPr>
        <p:spPr>
          <a:xfrm>
            <a:off x="7199784" y="6400283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ddwa.org.au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BFBDFF2-98E4-E54E-87B0-9A3A172C4AB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rgbClr val="760064"/>
          </a:solidFill>
          <a:ln>
            <a:solidFill>
              <a:srgbClr val="76006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bg1"/>
                </a:solidFill>
                <a:latin typeface="+mn-lt"/>
              </a:rPr>
              <a:t>What makes you feel SAD?</a:t>
            </a:r>
            <a:endParaRPr lang="en-AU" sz="40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782339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9BCE9A-0F0D-F824-ACFE-CFC9BBEB0F7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dirty="0">
                <a:cs typeface="Calibri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  <a:endParaRPr lang="en-GB" dirty="0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452FC7B9-0C8D-FD37-B22C-67370CA34A9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67544" y="2204864"/>
            <a:ext cx="3599764" cy="2525948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23ACC5F-C03B-1C4C-8668-505DFBC7AABD}"/>
              </a:ext>
            </a:extLst>
          </p:cNvPr>
          <p:cNvSpPr/>
          <p:nvPr/>
        </p:nvSpPr>
        <p:spPr>
          <a:xfrm>
            <a:off x="0" y="6311899"/>
            <a:ext cx="9144000" cy="546101"/>
          </a:xfrm>
          <a:prstGeom prst="rect">
            <a:avLst/>
          </a:prstGeom>
          <a:solidFill>
            <a:srgbClr val="760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D4F29D-BF9F-774A-BF69-D10A892F9F9F}"/>
              </a:ext>
            </a:extLst>
          </p:cNvPr>
          <p:cNvSpPr txBox="1"/>
          <p:nvPr/>
        </p:nvSpPr>
        <p:spPr>
          <a:xfrm>
            <a:off x="7199784" y="6400283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ddwa.org.au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D9CFD9-1595-1544-ADC1-29ABCC5251C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rgbClr val="760064"/>
          </a:solidFill>
          <a:ln>
            <a:solidFill>
              <a:srgbClr val="76006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bg1"/>
                </a:solidFill>
                <a:latin typeface="+mn-lt"/>
              </a:rPr>
              <a:t>What makes you feel FRUSTRATED?</a:t>
            </a:r>
            <a:endParaRPr lang="en-AU" sz="40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461610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9BCE9A-0F0D-F824-ACFE-CFC9BBEB0F7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dirty="0">
                <a:cs typeface="Calibri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  <a:endParaRPr lang="en-GB" dirty="0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F2FE5792-6776-9166-4ADD-446FB1E99BF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99592" y="2060848"/>
            <a:ext cx="3190004" cy="2980797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4D2E02C-91AA-6749-BB6F-110B4DC0EC88}"/>
              </a:ext>
            </a:extLst>
          </p:cNvPr>
          <p:cNvSpPr/>
          <p:nvPr/>
        </p:nvSpPr>
        <p:spPr>
          <a:xfrm>
            <a:off x="0" y="6311899"/>
            <a:ext cx="9144000" cy="546101"/>
          </a:xfrm>
          <a:prstGeom prst="rect">
            <a:avLst/>
          </a:prstGeom>
          <a:solidFill>
            <a:srgbClr val="760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905F74-4422-2040-A449-F171158335E0}"/>
              </a:ext>
            </a:extLst>
          </p:cNvPr>
          <p:cNvSpPr txBox="1"/>
          <p:nvPr/>
        </p:nvSpPr>
        <p:spPr>
          <a:xfrm>
            <a:off x="7199784" y="6400283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ddwa.org.au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9CC946B-CE4A-1B44-848A-C7352BBD468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rgbClr val="760064"/>
          </a:solidFill>
          <a:ln>
            <a:solidFill>
              <a:srgbClr val="76006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bg1"/>
                </a:solidFill>
                <a:latin typeface="+mn-lt"/>
              </a:rPr>
              <a:t>What makes you feel CALM?</a:t>
            </a:r>
            <a:endParaRPr lang="en-AU" sz="40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240703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A179CE-A0BA-4E86-86F9-A48848B8832F}"/>
              </a:ext>
            </a:extLst>
          </p:cNvPr>
          <p:cNvSpPr>
            <a:spLocks noGrp="1"/>
          </p:cNvSpPr>
          <p:nvPr>
            <p:ph idx="1"/>
          </p:nvPr>
        </p:nvSpPr>
        <p:spPr>
          <a:xfrm flipH="1">
            <a:off x="-4134956" y="8225268"/>
            <a:ext cx="633699" cy="265136"/>
          </a:xfrm>
        </p:spPr>
        <p:txBody>
          <a:bodyPr vert="horz" lIns="68580" tIns="34290" rIns="68580" bIns="34290" rtlCol="0" anchor="t">
            <a:normAutofit fontScale="70000" lnSpcReduction="20000"/>
          </a:bodyPr>
          <a:lstStyle/>
          <a:p>
            <a:pPr marL="2743200" lvl="8" indent="0">
              <a:buNone/>
            </a:pPr>
            <a:endParaRPr lang="en-GB" sz="2400" dirty="0">
              <a:cs typeface="Calibri"/>
            </a:endParaRPr>
          </a:p>
          <a:p>
            <a:endParaRPr lang="en-GB" dirty="0">
              <a:cs typeface="Calibri"/>
            </a:endParaRPr>
          </a:p>
          <a:p>
            <a:endParaRPr lang="en-GB" dirty="0">
              <a:cs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3077" y="1281395"/>
            <a:ext cx="7702624" cy="2546851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endParaRPr lang="en-AU" sz="1050" dirty="0"/>
          </a:p>
          <a:p>
            <a:r>
              <a:rPr lang="en-GB" sz="2800" b="1" dirty="0">
                <a:cs typeface="Calibri"/>
              </a:rPr>
              <a:t>Can help you know if your rights have been breached.</a:t>
            </a:r>
          </a:p>
          <a:p>
            <a:endParaRPr lang="en-GB" sz="1050" dirty="0">
              <a:cs typeface="Calibri"/>
            </a:endParaRPr>
          </a:p>
          <a:p>
            <a:r>
              <a:rPr lang="en-GB" sz="2800" dirty="0">
                <a:cs typeface="Calibri"/>
              </a:rPr>
              <a:t>Which of these feelings might tell you your rights have not been respected?</a:t>
            </a:r>
          </a:p>
          <a:p>
            <a:endParaRPr lang="en-AU" sz="2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9EDCC5-013E-D246-A116-E09AF19CF67D}"/>
              </a:ext>
            </a:extLst>
          </p:cNvPr>
          <p:cNvSpPr/>
          <p:nvPr/>
        </p:nvSpPr>
        <p:spPr>
          <a:xfrm>
            <a:off x="0" y="6311899"/>
            <a:ext cx="9144000" cy="546101"/>
          </a:xfrm>
          <a:prstGeom prst="rect">
            <a:avLst/>
          </a:prstGeom>
          <a:solidFill>
            <a:srgbClr val="760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E1924D-2F1F-4648-80E0-ADB3B1A2E71B}"/>
              </a:ext>
            </a:extLst>
          </p:cNvPr>
          <p:cNvSpPr txBox="1"/>
          <p:nvPr/>
        </p:nvSpPr>
        <p:spPr>
          <a:xfrm>
            <a:off x="7199784" y="6400283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ddwa.org.au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Graphic 4" descr="Smiling face outline with solid fill">
            <a:extLst>
              <a:ext uri="{FF2B5EF4-FFF2-40B4-BE49-F238E27FC236}">
                <a16:creationId xmlns:a16="http://schemas.microsoft.com/office/drawing/2014/main" id="{96522C91-61E3-D240-A871-74C41969D2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22551" y="3732982"/>
            <a:ext cx="914400" cy="914400"/>
          </a:xfrm>
          <a:prstGeom prst="rect">
            <a:avLst/>
          </a:prstGeom>
        </p:spPr>
      </p:pic>
      <p:pic>
        <p:nvPicPr>
          <p:cNvPr id="10" name="Graphic 9" descr="Sad face outline with solid fill">
            <a:extLst>
              <a:ext uri="{FF2B5EF4-FFF2-40B4-BE49-F238E27FC236}">
                <a16:creationId xmlns:a16="http://schemas.microsoft.com/office/drawing/2014/main" id="{A160EE30-B7ED-B341-B0D6-3C7E068955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755626" y="4517045"/>
            <a:ext cx="914400" cy="914400"/>
          </a:xfrm>
          <a:prstGeom prst="rect">
            <a:avLst/>
          </a:prstGeom>
        </p:spPr>
      </p:pic>
      <p:pic>
        <p:nvPicPr>
          <p:cNvPr id="12" name="Graphic 11" descr="Sunglasses face outline with solid fill">
            <a:extLst>
              <a:ext uri="{FF2B5EF4-FFF2-40B4-BE49-F238E27FC236}">
                <a16:creationId xmlns:a16="http://schemas.microsoft.com/office/drawing/2014/main" id="{415C4593-0381-7347-B368-C598678066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41009" y="5323982"/>
            <a:ext cx="914400" cy="914400"/>
          </a:xfrm>
          <a:prstGeom prst="rect">
            <a:avLst/>
          </a:prstGeom>
        </p:spPr>
      </p:pic>
      <p:pic>
        <p:nvPicPr>
          <p:cNvPr id="14" name="Graphic 13" descr="Angry face outline with solid fill">
            <a:extLst>
              <a:ext uri="{FF2B5EF4-FFF2-40B4-BE49-F238E27FC236}">
                <a16:creationId xmlns:a16="http://schemas.microsoft.com/office/drawing/2014/main" id="{68191268-2F76-544A-965C-3EBBB3DD139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4755626" y="3732982"/>
            <a:ext cx="914400" cy="914400"/>
          </a:xfrm>
          <a:prstGeom prst="rect">
            <a:avLst/>
          </a:prstGeom>
        </p:spPr>
      </p:pic>
      <p:pic>
        <p:nvPicPr>
          <p:cNvPr id="16" name="Graphic 15" descr="Tired face outline with solid fill">
            <a:extLst>
              <a:ext uri="{FF2B5EF4-FFF2-40B4-BE49-F238E27FC236}">
                <a16:creationId xmlns:a16="http://schemas.microsoft.com/office/drawing/2014/main" id="{6F20F806-E958-4749-B97D-39B9509CF79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4774084" y="5299818"/>
            <a:ext cx="914400" cy="914400"/>
          </a:xfrm>
          <a:prstGeom prst="rect">
            <a:avLst/>
          </a:prstGeom>
        </p:spPr>
      </p:pic>
      <p:pic>
        <p:nvPicPr>
          <p:cNvPr id="18" name="Graphic 17" descr="Winking face outline with solid fill">
            <a:extLst>
              <a:ext uri="{FF2B5EF4-FFF2-40B4-BE49-F238E27FC236}">
                <a16:creationId xmlns:a16="http://schemas.microsoft.com/office/drawing/2014/main" id="{3E1CCE31-7320-5146-9E2F-D15E3BEAC75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722551" y="4517045"/>
            <a:ext cx="914400" cy="9144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2CEDE4B-F1FB-EE48-AFC1-128E26BE7398}"/>
              </a:ext>
            </a:extLst>
          </p:cNvPr>
          <p:cNvSpPr txBox="1"/>
          <p:nvPr/>
        </p:nvSpPr>
        <p:spPr>
          <a:xfrm>
            <a:off x="1875306" y="3904422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Happy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5834D04-CDAD-0C44-8F3A-491C17120312}"/>
              </a:ext>
            </a:extLst>
          </p:cNvPr>
          <p:cNvSpPr txBox="1"/>
          <p:nvPr/>
        </p:nvSpPr>
        <p:spPr>
          <a:xfrm>
            <a:off x="1875306" y="4653192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Confident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AF30732-1CB7-A34D-A2AC-C733A8E4465A}"/>
              </a:ext>
            </a:extLst>
          </p:cNvPr>
          <p:cNvSpPr txBox="1"/>
          <p:nvPr/>
        </p:nvSpPr>
        <p:spPr>
          <a:xfrm>
            <a:off x="1875306" y="5436922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Calm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B361ABD-7C54-1A46-94E8-C6E437D72BD3}"/>
              </a:ext>
            </a:extLst>
          </p:cNvPr>
          <p:cNvSpPr txBox="1"/>
          <p:nvPr/>
        </p:nvSpPr>
        <p:spPr>
          <a:xfrm>
            <a:off x="6020596" y="3958639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Angry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6BD56B5-7A37-344D-9338-63AD138994A2}"/>
              </a:ext>
            </a:extLst>
          </p:cNvPr>
          <p:cNvSpPr txBox="1"/>
          <p:nvPr/>
        </p:nvSpPr>
        <p:spPr>
          <a:xfrm>
            <a:off x="6020596" y="5526185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Frustrated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E2A8DE-53F7-784F-B2FF-44F4FCD2FE18}"/>
              </a:ext>
            </a:extLst>
          </p:cNvPr>
          <p:cNvSpPr txBox="1"/>
          <p:nvPr/>
        </p:nvSpPr>
        <p:spPr>
          <a:xfrm>
            <a:off x="6020596" y="4743059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Sad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ACE37BCB-71A4-1442-8B25-AFE413E9B80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rgbClr val="760064"/>
          </a:solidFill>
          <a:ln>
            <a:solidFill>
              <a:srgbClr val="76006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bg1"/>
                </a:solidFill>
              </a:rPr>
              <a:t>Knowing Your Feelings</a:t>
            </a:r>
            <a:endParaRPr lang="en-AU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7513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5DCEB-9EDD-308A-BFFD-0ADB568A6A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1920" y="1728708"/>
            <a:ext cx="4858717" cy="462738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2800" b="1" dirty="0">
                <a:cs typeface="Calibri"/>
              </a:rPr>
              <a:t>You can talk about your feelings with someone you trust.</a:t>
            </a:r>
          </a:p>
          <a:p>
            <a:pPr marL="0" indent="0">
              <a:buNone/>
            </a:pPr>
            <a:endParaRPr lang="en-GB" sz="2800" dirty="0"/>
          </a:p>
          <a:p>
            <a:pPr marL="0" indent="0">
              <a:buNone/>
            </a:pPr>
            <a:r>
              <a:rPr lang="en-GB" sz="2800" dirty="0"/>
              <a:t>A person you can trust  is a person;</a:t>
            </a:r>
          </a:p>
          <a:p>
            <a:r>
              <a:rPr lang="en-GB" sz="2800" dirty="0"/>
              <a:t> You feel safe with</a:t>
            </a:r>
          </a:p>
          <a:p>
            <a:r>
              <a:rPr lang="en-GB" sz="2800" dirty="0"/>
              <a:t>You know will tell you the truth</a:t>
            </a:r>
          </a:p>
          <a:p>
            <a:r>
              <a:rPr lang="en-GB" sz="2800" dirty="0"/>
              <a:t>You know will support you</a:t>
            </a:r>
          </a:p>
          <a:p>
            <a:pPr marL="0" indent="0">
              <a:buNone/>
            </a:pPr>
            <a:endParaRPr lang="en-GB" dirty="0">
              <a:cs typeface="Calibri" panose="020F05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1F49D5-A3AD-3546-A29F-878FEE98D01F}"/>
              </a:ext>
            </a:extLst>
          </p:cNvPr>
          <p:cNvSpPr/>
          <p:nvPr/>
        </p:nvSpPr>
        <p:spPr>
          <a:xfrm>
            <a:off x="0" y="6311899"/>
            <a:ext cx="9144000" cy="546101"/>
          </a:xfrm>
          <a:prstGeom prst="rect">
            <a:avLst/>
          </a:prstGeom>
          <a:solidFill>
            <a:srgbClr val="760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3DDA9E-C1F0-D04D-9C51-C89C66CD34E2}"/>
              </a:ext>
            </a:extLst>
          </p:cNvPr>
          <p:cNvSpPr txBox="1"/>
          <p:nvPr/>
        </p:nvSpPr>
        <p:spPr>
          <a:xfrm>
            <a:off x="7199784" y="6400283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ddwa.org.au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2" descr="418,883 Trust Stock Photos, Pictures &amp; Royalty-Free Images - iStock">
            <a:extLst>
              <a:ext uri="{FF2B5EF4-FFF2-40B4-BE49-F238E27FC236}">
                <a16:creationId xmlns:a16="http://schemas.microsoft.com/office/drawing/2014/main" id="{F771718E-3555-8A49-80E1-C77520C35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550" y="1874001"/>
            <a:ext cx="2183159" cy="1455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359CB3F-6DA3-A546-9500-8345ADE56F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5" t="8000" r="9366" b="7963"/>
          <a:stretch/>
        </p:blipFill>
        <p:spPr>
          <a:xfrm>
            <a:off x="946317" y="3502374"/>
            <a:ext cx="2293627" cy="187866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45BA07DB-439A-A644-AFA9-4C7A4689B87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rgbClr val="760064"/>
          </a:solidFill>
          <a:ln>
            <a:solidFill>
              <a:srgbClr val="76006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bg1"/>
                </a:solidFill>
                <a:latin typeface="+mn-lt"/>
              </a:rPr>
              <a:t>Who do you Trust ?</a:t>
            </a:r>
            <a:endParaRPr lang="en-AU" sz="40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177326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8F1E7-BF84-DBFC-7A6B-97E6CF7E50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8110" y="1940993"/>
            <a:ext cx="3898435" cy="3435657"/>
          </a:xfrm>
          <a:solidFill>
            <a:srgbClr val="006A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68580" tIns="34290" rIns="68580" bIns="34290" rtlCol="0" anchor="t">
            <a:normAutofit fontScale="25000" lnSpcReduction="20000"/>
          </a:bodyPr>
          <a:lstStyle/>
          <a:p>
            <a:r>
              <a:rPr lang="en-US" sz="2150" dirty="0"/>
              <a:t>	</a:t>
            </a:r>
          </a:p>
          <a:p>
            <a:r>
              <a:rPr lang="en-US" sz="2150" b="1" dirty="0">
                <a:solidFill>
                  <a:schemeClr val="bg1"/>
                </a:solidFill>
              </a:rPr>
              <a:t>                                                                                                </a:t>
            </a:r>
          </a:p>
          <a:p>
            <a:r>
              <a:rPr lang="en-US" sz="2150" b="1" dirty="0"/>
              <a:t>              	                      </a:t>
            </a:r>
            <a:r>
              <a:rPr lang="en-US" sz="8000" b="1" dirty="0"/>
              <a:t>Social Media Friends  </a:t>
            </a:r>
          </a:p>
          <a:p>
            <a:endParaRPr lang="en-US" sz="8000" b="1" dirty="0"/>
          </a:p>
          <a:p>
            <a:r>
              <a:rPr lang="en-US" sz="8000" b="1" dirty="0"/>
              <a:t>	     Community members</a:t>
            </a:r>
            <a:endParaRPr lang="en-US" sz="8000" b="1" dirty="0">
              <a:cs typeface="Calibri"/>
            </a:endParaRPr>
          </a:p>
          <a:p>
            <a:r>
              <a:rPr lang="en-US" sz="8000" b="1" dirty="0"/>
              <a:t>	              Support workers</a:t>
            </a:r>
            <a:endParaRPr lang="en-US" sz="8000" b="1" dirty="0">
              <a:cs typeface="Calibri"/>
            </a:endParaRPr>
          </a:p>
          <a:p>
            <a:endParaRPr lang="en-US" sz="3200" dirty="0"/>
          </a:p>
          <a:p>
            <a:r>
              <a:rPr lang="en-US" sz="8000" dirty="0"/>
              <a:t>		       </a:t>
            </a:r>
            <a:r>
              <a:rPr lang="en-US" sz="8000" b="1" dirty="0"/>
              <a:t>Your friends</a:t>
            </a:r>
          </a:p>
          <a:p>
            <a:endParaRPr lang="en-US" sz="3200" b="1" dirty="0"/>
          </a:p>
          <a:p>
            <a:r>
              <a:rPr lang="en-US" sz="8000" b="1" dirty="0"/>
              <a:t>		        Your family</a:t>
            </a:r>
            <a:endParaRPr lang="en-US" sz="8000" b="1" dirty="0">
              <a:cs typeface="Calibri"/>
            </a:endParaRPr>
          </a:p>
          <a:p>
            <a:r>
              <a:rPr lang="en-US" sz="8000" b="1" dirty="0"/>
              <a:t>		                 </a:t>
            </a:r>
            <a:r>
              <a:rPr lang="en-US" sz="8000" b="1" dirty="0" err="1"/>
              <a:t>Carers</a:t>
            </a:r>
            <a:endParaRPr lang="en-US" sz="8000" b="1" dirty="0"/>
          </a:p>
          <a:p>
            <a:endParaRPr lang="en-US" sz="5400" dirty="0"/>
          </a:p>
          <a:p>
            <a:endParaRPr lang="en-US" sz="5400" dirty="0"/>
          </a:p>
          <a:p>
            <a:r>
              <a:rPr lang="en-US" sz="5400" dirty="0"/>
              <a:t>					</a:t>
            </a:r>
            <a:endParaRPr lang="en-US" sz="5400" dirty="0">
              <a:cs typeface="Calibri"/>
            </a:endParaRPr>
          </a:p>
          <a:p>
            <a:r>
              <a:rPr lang="en-US" sz="5400" dirty="0"/>
              <a:t>				 </a:t>
            </a:r>
            <a:endParaRPr lang="en-US" sz="5400" b="1" dirty="0">
              <a:cs typeface="Calibri"/>
            </a:endParaRPr>
          </a:p>
          <a:p>
            <a:r>
              <a:rPr lang="en-US" sz="5400" b="1" dirty="0"/>
              <a:t>				 </a:t>
            </a:r>
            <a:endParaRPr lang="en-US" sz="5400" dirty="0"/>
          </a:p>
          <a:p>
            <a:endParaRPr lang="en-US" sz="5400" dirty="0"/>
          </a:p>
          <a:p>
            <a:r>
              <a:rPr lang="en-US" sz="5400" dirty="0"/>
              <a:t>					</a:t>
            </a:r>
            <a:endParaRPr lang="en-US" sz="5400" dirty="0">
              <a:cs typeface="Calibri"/>
            </a:endParaRPr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DDD45CDC-0057-BF63-E734-A4A81AE8538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536" r="182" b="-1"/>
          <a:stretch/>
        </p:blipFill>
        <p:spPr>
          <a:xfrm>
            <a:off x="4737457" y="1698793"/>
            <a:ext cx="4081394" cy="4241205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solidFill>
            <a:schemeClr val="bg1"/>
          </a:solidFill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A46DBCF0-A2FB-7F2B-3CF0-156200A81A08}"/>
              </a:ext>
            </a:extLst>
          </p:cNvPr>
          <p:cNvSpPr/>
          <p:nvPr/>
        </p:nvSpPr>
        <p:spPr>
          <a:xfrm>
            <a:off x="4572000" y="2204009"/>
            <a:ext cx="910711" cy="363474"/>
          </a:xfrm>
          <a:prstGeom prst="rightArrow">
            <a:avLst/>
          </a:prstGeom>
          <a:solidFill>
            <a:srgbClr val="7600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 dirty="0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83A131EA-64B3-8860-3E7D-956DE6523738}"/>
              </a:ext>
            </a:extLst>
          </p:cNvPr>
          <p:cNvSpPr/>
          <p:nvPr/>
        </p:nvSpPr>
        <p:spPr>
          <a:xfrm>
            <a:off x="4572000" y="3159592"/>
            <a:ext cx="1145164" cy="363474"/>
          </a:xfrm>
          <a:prstGeom prst="rightArrow">
            <a:avLst/>
          </a:prstGeom>
          <a:solidFill>
            <a:srgbClr val="760064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 dirty="0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FC08E07E-A0C3-E448-3AD6-99A55239A0ED}"/>
              </a:ext>
            </a:extLst>
          </p:cNvPr>
          <p:cNvSpPr/>
          <p:nvPr/>
        </p:nvSpPr>
        <p:spPr>
          <a:xfrm>
            <a:off x="4572000" y="3990355"/>
            <a:ext cx="1145164" cy="363474"/>
          </a:xfrm>
          <a:prstGeom prst="rightArrow">
            <a:avLst/>
          </a:prstGeom>
          <a:solidFill>
            <a:srgbClr val="7600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82B58A19-BA1C-7788-BF69-C538F5FA7F99}"/>
              </a:ext>
            </a:extLst>
          </p:cNvPr>
          <p:cNvSpPr/>
          <p:nvPr/>
        </p:nvSpPr>
        <p:spPr>
          <a:xfrm>
            <a:off x="4572000" y="4769731"/>
            <a:ext cx="1854990" cy="363474"/>
          </a:xfrm>
          <a:prstGeom prst="rightArrow">
            <a:avLst/>
          </a:prstGeom>
          <a:solidFill>
            <a:srgbClr val="7600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0FB28C-C52E-324B-B610-AE28F4D90B84}"/>
              </a:ext>
            </a:extLst>
          </p:cNvPr>
          <p:cNvSpPr/>
          <p:nvPr/>
        </p:nvSpPr>
        <p:spPr>
          <a:xfrm>
            <a:off x="0" y="6311899"/>
            <a:ext cx="9144000" cy="546101"/>
          </a:xfrm>
          <a:prstGeom prst="rect">
            <a:avLst/>
          </a:prstGeom>
          <a:solidFill>
            <a:srgbClr val="760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D74207-5064-DD4C-B65D-2167323F56D6}"/>
              </a:ext>
            </a:extLst>
          </p:cNvPr>
          <p:cNvSpPr txBox="1"/>
          <p:nvPr/>
        </p:nvSpPr>
        <p:spPr>
          <a:xfrm>
            <a:off x="7199784" y="6400283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ddwa.org.au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F2299DF-9DC4-1B4E-81AA-3874259476F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rgbClr val="760064"/>
          </a:solidFill>
          <a:ln>
            <a:solidFill>
              <a:srgbClr val="76006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bg1"/>
                </a:solidFill>
                <a:latin typeface="+mn-lt"/>
              </a:rPr>
              <a:t>Circles of Support- </a:t>
            </a:r>
            <a:r>
              <a:rPr lang="en-US" sz="3000" b="1" dirty="0">
                <a:solidFill>
                  <a:schemeClr val="bg1"/>
                </a:solidFill>
              </a:rPr>
              <a:t>the closer in, the more they are someone you trust who could support you.</a:t>
            </a:r>
            <a:endParaRPr lang="en-AU" sz="30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884494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5DCEB-9EDD-308A-BFFD-0ADB568A6A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3928" y="1536200"/>
            <a:ext cx="4858717" cy="462738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AU" sz="2800" b="1" dirty="0"/>
              <a:t>It means not being PASSIVE</a:t>
            </a:r>
            <a:endParaRPr lang="en-AU" sz="1050" dirty="0"/>
          </a:p>
          <a:p>
            <a:pPr marL="0" indent="0">
              <a:buNone/>
            </a:pPr>
            <a:r>
              <a:rPr lang="en-AU" sz="2800" dirty="0">
                <a:solidFill>
                  <a:srgbClr val="760064"/>
                </a:solidFill>
              </a:rPr>
              <a:t>Passive is</a:t>
            </a:r>
          </a:p>
          <a:p>
            <a:r>
              <a:rPr lang="en-AU" sz="2400" dirty="0"/>
              <a:t>Not speaking up for yourself</a:t>
            </a:r>
          </a:p>
          <a:p>
            <a:r>
              <a:rPr lang="en-AU" sz="2400" dirty="0"/>
              <a:t>Things happen to you that you have no control over</a:t>
            </a:r>
          </a:p>
          <a:p>
            <a:endParaRPr lang="en-AU" sz="1050" dirty="0"/>
          </a:p>
          <a:p>
            <a:pPr marL="0" indent="0">
              <a:buNone/>
            </a:pPr>
            <a:r>
              <a:rPr lang="en-AU" sz="2800" b="1" dirty="0"/>
              <a:t>And not being aggressive</a:t>
            </a:r>
          </a:p>
          <a:p>
            <a:pPr marL="0" indent="0">
              <a:buNone/>
            </a:pPr>
            <a:r>
              <a:rPr lang="en-AU" sz="2800" dirty="0">
                <a:solidFill>
                  <a:srgbClr val="760064"/>
                </a:solidFill>
              </a:rPr>
              <a:t>Aggressive is</a:t>
            </a:r>
          </a:p>
          <a:p>
            <a:r>
              <a:rPr lang="en-AU" sz="2400" dirty="0"/>
              <a:t>Pushing your views too hard</a:t>
            </a:r>
          </a:p>
          <a:p>
            <a:r>
              <a:rPr lang="en-AU" sz="2400" dirty="0"/>
              <a:t>Shouting at people</a:t>
            </a:r>
          </a:p>
          <a:p>
            <a:r>
              <a:rPr lang="en-AU" sz="2400" dirty="0"/>
              <a:t>Bullying people</a:t>
            </a:r>
            <a:endParaRPr lang="en-GB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1F49D5-A3AD-3546-A29F-878FEE98D01F}"/>
              </a:ext>
            </a:extLst>
          </p:cNvPr>
          <p:cNvSpPr/>
          <p:nvPr/>
        </p:nvSpPr>
        <p:spPr>
          <a:xfrm>
            <a:off x="0" y="6311899"/>
            <a:ext cx="9144000" cy="546101"/>
          </a:xfrm>
          <a:prstGeom prst="rect">
            <a:avLst/>
          </a:prstGeom>
          <a:solidFill>
            <a:srgbClr val="760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3DDA9E-C1F0-D04D-9C51-C89C66CD34E2}"/>
              </a:ext>
            </a:extLst>
          </p:cNvPr>
          <p:cNvSpPr txBox="1"/>
          <p:nvPr/>
        </p:nvSpPr>
        <p:spPr>
          <a:xfrm>
            <a:off x="7199784" y="6400283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ddwa.org.au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2" name="Picture 2" descr="Passive Aggressive">
            <a:extLst>
              <a:ext uri="{FF2B5EF4-FFF2-40B4-BE49-F238E27FC236}">
                <a16:creationId xmlns:a16="http://schemas.microsoft.com/office/drawing/2014/main" id="{F8EEA547-02B3-7046-8305-82911998E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52324"/>
            <a:ext cx="2483886" cy="1655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222,299 Aggressive Behaviour Stock Photos, Pictures &amp; Royalty-Free Images -  iStock">
            <a:extLst>
              <a:ext uri="{FF2B5EF4-FFF2-40B4-BE49-F238E27FC236}">
                <a16:creationId xmlns:a16="http://schemas.microsoft.com/office/drawing/2014/main" id="{94E50CE5-F2A1-7E4C-BE6D-03AC6EAAD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029684"/>
            <a:ext cx="2491168" cy="1660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FCDBEE4-72B1-524B-9BE0-5BF07FF26D8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rgbClr val="760064"/>
          </a:solidFill>
          <a:ln>
            <a:solidFill>
              <a:srgbClr val="76006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bg1"/>
                </a:solidFill>
                <a:latin typeface="+mn-lt"/>
              </a:rPr>
              <a:t>When telling your feelings, you need         to say them assertively</a:t>
            </a:r>
            <a:endParaRPr lang="en-AU" sz="40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602835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5DCEB-9EDD-308A-BFFD-0ADB568A6A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0569" y="1751462"/>
            <a:ext cx="4858717" cy="407773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2800" b="1" dirty="0"/>
              <a:t>You need to be RESPONSIBLE by allowing others THEIR RIGHTS too.</a:t>
            </a:r>
            <a:endParaRPr lang="en-US" sz="2800" b="1" dirty="0">
              <a:cs typeface="Calibri"/>
            </a:endParaRPr>
          </a:p>
          <a:p>
            <a:pPr marL="514350" indent="-457200">
              <a:spcAft>
                <a:spcPts val="600"/>
              </a:spcAft>
            </a:pPr>
            <a:r>
              <a:rPr lang="en-US" sz="2800" dirty="0"/>
              <a:t>Help yourself and others to be safe</a:t>
            </a:r>
            <a:endParaRPr lang="en-US" sz="2800" dirty="0">
              <a:cs typeface="Calibri"/>
            </a:endParaRPr>
          </a:p>
          <a:p>
            <a:pPr marL="514350" indent="-457200">
              <a:spcAft>
                <a:spcPts val="600"/>
              </a:spcAft>
            </a:pPr>
            <a:r>
              <a:rPr lang="en-US" sz="2800" dirty="0"/>
              <a:t>Don't hurt others</a:t>
            </a:r>
            <a:endParaRPr lang="en-US" sz="2800" dirty="0">
              <a:cs typeface="Calibri"/>
            </a:endParaRPr>
          </a:p>
          <a:p>
            <a:pPr marL="514350" indent="-457200">
              <a:spcAft>
                <a:spcPts val="600"/>
              </a:spcAft>
            </a:pPr>
            <a:r>
              <a:rPr lang="en-US" sz="2800" dirty="0"/>
              <a:t>Treat others with respect</a:t>
            </a:r>
            <a:endParaRPr lang="en-US" sz="2800" dirty="0">
              <a:cs typeface="Calibri"/>
            </a:endParaRPr>
          </a:p>
          <a:p>
            <a:pPr marL="514350" indent="-457200">
              <a:spcAft>
                <a:spcPts val="600"/>
              </a:spcAft>
            </a:pPr>
            <a:r>
              <a:rPr lang="en-US" sz="2800" dirty="0"/>
              <a:t>Obey the law</a:t>
            </a:r>
            <a:endParaRPr lang="en-US" sz="2800" dirty="0">
              <a:cs typeface="Calibri"/>
            </a:endParaRPr>
          </a:p>
          <a:p>
            <a:pPr marL="0" indent="0">
              <a:buNone/>
            </a:pPr>
            <a:endParaRPr lang="en-GB" dirty="0">
              <a:cs typeface="Calibri" panose="020F05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1F49D5-A3AD-3546-A29F-878FEE98D01F}"/>
              </a:ext>
            </a:extLst>
          </p:cNvPr>
          <p:cNvSpPr/>
          <p:nvPr/>
        </p:nvSpPr>
        <p:spPr>
          <a:xfrm>
            <a:off x="0" y="6311899"/>
            <a:ext cx="9144000" cy="546101"/>
          </a:xfrm>
          <a:prstGeom prst="rect">
            <a:avLst/>
          </a:prstGeom>
          <a:solidFill>
            <a:srgbClr val="760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3DDA9E-C1F0-D04D-9C51-C89C66CD34E2}"/>
              </a:ext>
            </a:extLst>
          </p:cNvPr>
          <p:cNvSpPr txBox="1"/>
          <p:nvPr/>
        </p:nvSpPr>
        <p:spPr>
          <a:xfrm>
            <a:off x="7199784" y="6400283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ddwa.org.au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51A196-FBBD-744E-910F-F643CC04B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14" y="1722317"/>
            <a:ext cx="3819317" cy="381931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0490735-A758-4F4D-B284-C2C15FBCF42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rgbClr val="760064"/>
          </a:solidFill>
          <a:ln>
            <a:solidFill>
              <a:srgbClr val="76006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bg1"/>
                </a:solidFill>
                <a:latin typeface="+mn-lt"/>
              </a:rPr>
              <a:t>Responsibilities</a:t>
            </a:r>
            <a:endParaRPr lang="en-AU" sz="40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792319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5DCEB-9EDD-308A-BFFD-0ADB568A6A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1275" y="1713531"/>
            <a:ext cx="4858717" cy="407773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2800" dirty="0"/>
              <a:t>Say your rights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endParaRPr lang="en-US" sz="1300" dirty="0"/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2800" dirty="0"/>
              <a:t>Speak up about what you need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endParaRPr lang="en-US" sz="1200" dirty="0"/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2800" dirty="0"/>
              <a:t>Say your choices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endParaRPr lang="en-US" sz="1200" dirty="0"/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2800" dirty="0"/>
              <a:t>Ask someone to support you (to advocate for you)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1F49D5-A3AD-3546-A29F-878FEE98D01F}"/>
              </a:ext>
            </a:extLst>
          </p:cNvPr>
          <p:cNvSpPr/>
          <p:nvPr/>
        </p:nvSpPr>
        <p:spPr>
          <a:xfrm>
            <a:off x="0" y="6311899"/>
            <a:ext cx="9144000" cy="546101"/>
          </a:xfrm>
          <a:prstGeom prst="rect">
            <a:avLst/>
          </a:prstGeom>
          <a:solidFill>
            <a:srgbClr val="760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3DDA9E-C1F0-D04D-9C51-C89C66CD34E2}"/>
              </a:ext>
            </a:extLst>
          </p:cNvPr>
          <p:cNvSpPr txBox="1"/>
          <p:nvPr/>
        </p:nvSpPr>
        <p:spPr>
          <a:xfrm>
            <a:off x="7199784" y="6400283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ddwa.org.au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 descr="A person holding a megaphone&#10;&#10;Description automatically generated with medium confidence">
            <a:extLst>
              <a:ext uri="{FF2B5EF4-FFF2-40B4-BE49-F238E27FC236}">
                <a16:creationId xmlns:a16="http://schemas.microsoft.com/office/drawing/2014/main" id="{6DAACA41-8DCD-7245-8509-C3322151D9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623195"/>
            <a:ext cx="2032000" cy="2032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540BD5-D346-7B40-83DA-AE516CDAF6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84" y="3783434"/>
            <a:ext cx="2718496" cy="217403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6CFFDAC2-3C47-D14E-9156-DD77BA1AC13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rgbClr val="760064"/>
          </a:solidFill>
          <a:ln>
            <a:solidFill>
              <a:srgbClr val="76006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chemeClr val="bg1"/>
                </a:solidFill>
                <a:cs typeface="Calibri Light"/>
              </a:rPr>
              <a:t>What to do if your rights are breached?</a:t>
            </a:r>
            <a:endParaRPr lang="en-AU" sz="4000" b="1" dirty="0">
              <a:solidFill>
                <a:schemeClr val="bg1"/>
              </a:solidFill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447383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11A708F-6249-EB44-8DC5-C0B6783C9AC8}"/>
              </a:ext>
            </a:extLst>
          </p:cNvPr>
          <p:cNvSpPr/>
          <p:nvPr/>
        </p:nvSpPr>
        <p:spPr>
          <a:xfrm>
            <a:off x="0" y="6311899"/>
            <a:ext cx="9144000" cy="546101"/>
          </a:xfrm>
          <a:prstGeom prst="rect">
            <a:avLst/>
          </a:prstGeom>
          <a:solidFill>
            <a:srgbClr val="760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B01A0A-E9CF-9943-8FE5-5276ABE170B0}"/>
              </a:ext>
            </a:extLst>
          </p:cNvPr>
          <p:cNvSpPr txBox="1"/>
          <p:nvPr/>
        </p:nvSpPr>
        <p:spPr>
          <a:xfrm>
            <a:off x="7199784" y="6400283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ddwa.org.au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DD0F8F-A69D-0D4B-AABC-5C00005CB814}"/>
              </a:ext>
            </a:extLst>
          </p:cNvPr>
          <p:cNvSpPr txBox="1"/>
          <p:nvPr/>
        </p:nvSpPr>
        <p:spPr>
          <a:xfrm>
            <a:off x="3847863" y="1733149"/>
            <a:ext cx="5036096" cy="73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70000"/>
              </a:lnSpc>
            </a:pPr>
            <a:r>
              <a:rPr lang="en-AU" sz="2800" b="1" dirty="0">
                <a:cs typeface="Arial" panose="020B0604020202020204" pitchFamily="34" charset="0"/>
              </a:rPr>
              <a:t>Every person has RIGHTS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DD62E2-B149-014C-BC3A-8EDCF6B62D0C}"/>
              </a:ext>
            </a:extLst>
          </p:cNvPr>
          <p:cNvSpPr txBox="1"/>
          <p:nvPr/>
        </p:nvSpPr>
        <p:spPr>
          <a:xfrm>
            <a:off x="3848398" y="3419414"/>
            <a:ext cx="5036096" cy="2201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70000"/>
              </a:lnSpc>
            </a:pPr>
            <a:r>
              <a:rPr lang="en-AU" sz="2800" dirty="0">
                <a:cs typeface="Arial" panose="020B0604020202020204" pitchFamily="34" charset="0"/>
              </a:rPr>
              <a:t>All people have equal rights, </a:t>
            </a:r>
          </a:p>
          <a:p>
            <a:pPr>
              <a:lnSpc>
                <a:spcPct val="170000"/>
              </a:lnSpc>
            </a:pPr>
            <a:r>
              <a:rPr lang="en-AU" sz="2800" dirty="0">
                <a:cs typeface="Arial" panose="020B0604020202020204" pitchFamily="34" charset="0"/>
              </a:rPr>
              <a:t>no matter who you are, </a:t>
            </a:r>
          </a:p>
          <a:p>
            <a:pPr>
              <a:lnSpc>
                <a:spcPct val="170000"/>
              </a:lnSpc>
            </a:pPr>
            <a:r>
              <a:rPr lang="en-AU" sz="2800" dirty="0">
                <a:cs typeface="Arial" panose="020B0604020202020204" pitchFamily="34" charset="0"/>
              </a:rPr>
              <a:t>or what you do.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386D7A5-C537-EF4E-BB12-09E4CBC3F2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" r="473"/>
          <a:stretch/>
        </p:blipFill>
        <p:spPr>
          <a:xfrm>
            <a:off x="685800" y="3596971"/>
            <a:ext cx="2787531" cy="2250539"/>
          </a:xfrm>
          <a:prstGeom prst="rect">
            <a:avLst/>
          </a:prstGeom>
        </p:spPr>
      </p:pic>
      <p:pic>
        <p:nvPicPr>
          <p:cNvPr id="5" name="Picture 4" descr="A person in a pink shirt&#10;&#10;Description automatically generated with low confidence">
            <a:extLst>
              <a:ext uri="{FF2B5EF4-FFF2-40B4-BE49-F238E27FC236}">
                <a16:creationId xmlns:a16="http://schemas.microsoft.com/office/drawing/2014/main" id="{F7762670-824A-874C-BDED-AE68889156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630362"/>
            <a:ext cx="2159967" cy="2159967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8C45DAB0-6894-E946-B83F-CE16B6C86E0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rgbClr val="760064"/>
          </a:solidFill>
          <a:ln>
            <a:solidFill>
              <a:srgbClr val="76006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4000" dirty="0">
                <a:solidFill>
                  <a:schemeClr val="bg1"/>
                </a:solidFill>
              </a:rPr>
              <a:t>Let’s talk about Human Rights</a:t>
            </a:r>
            <a:endParaRPr lang="en-AU" sz="4000" dirty="0">
              <a:solidFill>
                <a:schemeClr val="bg1"/>
              </a:solidFill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4225857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CF62558-591E-1E4B-9B16-FF8FCE1B77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-171400"/>
            <a:ext cx="8575524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58A8CC-2267-2E46-9869-B80F86D39E50}"/>
              </a:ext>
            </a:extLst>
          </p:cNvPr>
          <p:cNvSpPr txBox="1"/>
          <p:nvPr/>
        </p:nvSpPr>
        <p:spPr>
          <a:xfrm>
            <a:off x="3285463" y="692696"/>
            <a:ext cx="586814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400" dirty="0">
                <a:solidFill>
                  <a:srgbClr val="760064"/>
                </a:solidFill>
              </a:rPr>
              <a:t>Let’s look at some examples…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324188-0B02-7C4E-8020-B5EEBEABEE2B}"/>
              </a:ext>
            </a:extLst>
          </p:cNvPr>
          <p:cNvSpPr/>
          <p:nvPr/>
        </p:nvSpPr>
        <p:spPr>
          <a:xfrm>
            <a:off x="0" y="6311899"/>
            <a:ext cx="9144000" cy="546101"/>
          </a:xfrm>
          <a:prstGeom prst="rect">
            <a:avLst/>
          </a:prstGeom>
          <a:solidFill>
            <a:srgbClr val="760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31C3EB-EDFC-7D49-9B75-B90D41C5B7F4}"/>
              </a:ext>
            </a:extLst>
          </p:cNvPr>
          <p:cNvSpPr txBox="1"/>
          <p:nvPr/>
        </p:nvSpPr>
        <p:spPr>
          <a:xfrm>
            <a:off x="7199784" y="6400283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ddwa.org.au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0991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5DCEB-9EDD-308A-BFFD-0ADB568A6A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1920" y="1916832"/>
            <a:ext cx="4858717" cy="407773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2800" dirty="0"/>
              <a:t>How do you feel?</a:t>
            </a:r>
          </a:p>
          <a:p>
            <a:endParaRPr lang="en-GB" sz="2800" dirty="0"/>
          </a:p>
          <a:p>
            <a:r>
              <a:rPr lang="en-GB" sz="2800" dirty="0"/>
              <a:t>Which of your rights was breached?</a:t>
            </a:r>
          </a:p>
          <a:p>
            <a:endParaRPr lang="en-GB" sz="2800" dirty="0"/>
          </a:p>
          <a:p>
            <a:r>
              <a:rPr lang="en-GB" sz="2800" dirty="0"/>
              <a:t>What can you do 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1F49D5-A3AD-3546-A29F-878FEE98D01F}"/>
              </a:ext>
            </a:extLst>
          </p:cNvPr>
          <p:cNvSpPr/>
          <p:nvPr/>
        </p:nvSpPr>
        <p:spPr>
          <a:xfrm>
            <a:off x="0" y="6311899"/>
            <a:ext cx="9144000" cy="546101"/>
          </a:xfrm>
          <a:prstGeom prst="rect">
            <a:avLst/>
          </a:prstGeom>
          <a:solidFill>
            <a:srgbClr val="760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3DDA9E-C1F0-D04D-9C51-C89C66CD34E2}"/>
              </a:ext>
            </a:extLst>
          </p:cNvPr>
          <p:cNvSpPr txBox="1"/>
          <p:nvPr/>
        </p:nvSpPr>
        <p:spPr>
          <a:xfrm>
            <a:off x="7199784" y="6400283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ddwa.org.au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12" descr="Fashion brands try to play catch up with the Indian teen, Marketing &amp;  Advertising News, ET BrandEquity">
            <a:extLst>
              <a:ext uri="{FF2B5EF4-FFF2-40B4-BE49-F238E27FC236}">
                <a16:creationId xmlns:a16="http://schemas.microsoft.com/office/drawing/2014/main" id="{72598668-7A00-FD4E-BEC4-1490D00D1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50" y="1870068"/>
            <a:ext cx="2253909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427F684-E48D-414A-BD0D-215954EBF4F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rgbClr val="760064"/>
          </a:solidFill>
          <a:ln>
            <a:solidFill>
              <a:srgbClr val="76006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bg1"/>
                </a:solidFill>
                <a:latin typeface="+mn-lt"/>
              </a:rPr>
              <a:t>Your Mum / Dad choose some clothes</a:t>
            </a:r>
          </a:p>
          <a:p>
            <a:r>
              <a:rPr lang="en-GB" sz="4000" dirty="0">
                <a:solidFill>
                  <a:schemeClr val="bg1"/>
                </a:solidFill>
                <a:latin typeface="+mn-lt"/>
              </a:rPr>
              <a:t> for you that you don’t like?</a:t>
            </a:r>
            <a:endParaRPr lang="en-AU" sz="4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8CC0E7-FC8E-5B44-931C-C0795E50CF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735" y="3573016"/>
            <a:ext cx="2041354" cy="204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6597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5DCEB-9EDD-308A-BFFD-0ADB568A6A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1920" y="2067198"/>
            <a:ext cx="4858717" cy="307075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2800" dirty="0"/>
              <a:t>How would you feel?</a:t>
            </a:r>
          </a:p>
          <a:p>
            <a:endParaRPr lang="en-GB" sz="2800" dirty="0"/>
          </a:p>
          <a:p>
            <a:r>
              <a:rPr lang="en-GB" sz="2800" dirty="0"/>
              <a:t>Which of your rights was breached?</a:t>
            </a:r>
          </a:p>
          <a:p>
            <a:endParaRPr lang="en-GB" sz="2800" dirty="0"/>
          </a:p>
          <a:p>
            <a:r>
              <a:rPr lang="en-GB" sz="2800" dirty="0"/>
              <a:t>What could you do?</a:t>
            </a:r>
          </a:p>
          <a:p>
            <a:pPr marL="0" indent="0">
              <a:spcAft>
                <a:spcPts val="600"/>
              </a:spcAft>
              <a:buNone/>
            </a:pPr>
            <a:endParaRPr lang="en-US" sz="2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1F49D5-A3AD-3546-A29F-878FEE98D01F}"/>
              </a:ext>
            </a:extLst>
          </p:cNvPr>
          <p:cNvSpPr/>
          <p:nvPr/>
        </p:nvSpPr>
        <p:spPr>
          <a:xfrm>
            <a:off x="0" y="6311899"/>
            <a:ext cx="9144000" cy="546101"/>
          </a:xfrm>
          <a:prstGeom prst="rect">
            <a:avLst/>
          </a:prstGeom>
          <a:solidFill>
            <a:srgbClr val="760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3DDA9E-C1F0-D04D-9C51-C89C66CD34E2}"/>
              </a:ext>
            </a:extLst>
          </p:cNvPr>
          <p:cNvSpPr txBox="1"/>
          <p:nvPr/>
        </p:nvSpPr>
        <p:spPr>
          <a:xfrm>
            <a:off x="7199784" y="6400283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ddwa.org.au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 descr="A picture containing person&#10;&#10;Description automatically generated">
            <a:extLst>
              <a:ext uri="{FF2B5EF4-FFF2-40B4-BE49-F238E27FC236}">
                <a16:creationId xmlns:a16="http://schemas.microsoft.com/office/drawing/2014/main" id="{D8806BA5-81FA-3840-8972-E7D547034A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078363"/>
            <a:ext cx="2981236" cy="2981236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843EB327-A61F-8246-B597-B721504BF43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rgbClr val="760064"/>
          </a:solidFill>
          <a:ln>
            <a:solidFill>
              <a:srgbClr val="76006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bg1"/>
                </a:solidFill>
                <a:latin typeface="+mn-lt"/>
              </a:rPr>
              <a:t>A teacher allows everyone to play a     game except you</a:t>
            </a:r>
            <a:endParaRPr lang="en-AU" sz="40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927074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5DCEB-9EDD-308A-BFFD-0ADB568A6A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1920" y="2067198"/>
            <a:ext cx="4858717" cy="307075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2800" dirty="0"/>
              <a:t>How would you feel?</a:t>
            </a:r>
          </a:p>
          <a:p>
            <a:endParaRPr lang="en-GB" sz="2800" dirty="0"/>
          </a:p>
          <a:p>
            <a:r>
              <a:rPr lang="en-GB" sz="2800" dirty="0"/>
              <a:t>Which of your rights was breached?</a:t>
            </a:r>
          </a:p>
          <a:p>
            <a:endParaRPr lang="en-GB" sz="2800" dirty="0"/>
          </a:p>
          <a:p>
            <a:r>
              <a:rPr lang="en-GB" sz="2800" dirty="0"/>
              <a:t>What could you do?</a:t>
            </a:r>
          </a:p>
          <a:p>
            <a:pPr marL="0" indent="0">
              <a:spcAft>
                <a:spcPts val="600"/>
              </a:spcAft>
              <a:buNone/>
            </a:pPr>
            <a:endParaRPr lang="en-US" sz="2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1F49D5-A3AD-3546-A29F-878FEE98D01F}"/>
              </a:ext>
            </a:extLst>
          </p:cNvPr>
          <p:cNvSpPr/>
          <p:nvPr/>
        </p:nvSpPr>
        <p:spPr>
          <a:xfrm>
            <a:off x="0" y="6311899"/>
            <a:ext cx="9144000" cy="546101"/>
          </a:xfrm>
          <a:prstGeom prst="rect">
            <a:avLst/>
          </a:prstGeom>
          <a:solidFill>
            <a:srgbClr val="760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3DDA9E-C1F0-D04D-9C51-C89C66CD34E2}"/>
              </a:ext>
            </a:extLst>
          </p:cNvPr>
          <p:cNvSpPr txBox="1"/>
          <p:nvPr/>
        </p:nvSpPr>
        <p:spPr>
          <a:xfrm>
            <a:off x="7199784" y="6400283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ddwa.org.au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43EB327-A61F-8246-B597-B721504BF43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rgbClr val="760064"/>
          </a:solidFill>
          <a:ln>
            <a:solidFill>
              <a:srgbClr val="760064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400" dirty="0">
                <a:solidFill>
                  <a:schemeClr val="bg1"/>
                </a:solidFill>
                <a:latin typeface="+mn-lt"/>
              </a:rPr>
              <a:t>A doctor wouldn't let you use your communication aid, and only spoke to your carer</a:t>
            </a:r>
            <a:endParaRPr lang="en-AU" sz="3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Picture 4" descr="How Can We Provide Better Healthcare for People With An Intellectual  Disability? · Frontiers for Young Minds">
            <a:extLst>
              <a:ext uri="{FF2B5EF4-FFF2-40B4-BE49-F238E27FC236}">
                <a16:creationId xmlns:a16="http://schemas.microsoft.com/office/drawing/2014/main" id="{9A8794F6-5AC5-0C4A-84DB-B95F6DE77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276872"/>
            <a:ext cx="2797342" cy="203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30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5DCEB-9EDD-308A-BFFD-0ADB568A6A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1920" y="2097641"/>
            <a:ext cx="4858717" cy="307075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2800" dirty="0"/>
              <a:t>How would you feel?</a:t>
            </a:r>
          </a:p>
          <a:p>
            <a:endParaRPr lang="en-GB" sz="2800" dirty="0"/>
          </a:p>
          <a:p>
            <a:r>
              <a:rPr lang="en-GB" sz="2800" dirty="0"/>
              <a:t>Which of your rights was breached?</a:t>
            </a:r>
          </a:p>
          <a:p>
            <a:endParaRPr lang="en-GB" sz="2800" dirty="0"/>
          </a:p>
          <a:p>
            <a:r>
              <a:rPr lang="en-GB" sz="2800" dirty="0"/>
              <a:t>What could you do?</a:t>
            </a:r>
          </a:p>
          <a:p>
            <a:pPr marL="0" indent="0">
              <a:spcAft>
                <a:spcPts val="600"/>
              </a:spcAft>
              <a:buNone/>
            </a:pPr>
            <a:endParaRPr lang="en-US" sz="2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1F49D5-A3AD-3546-A29F-878FEE98D01F}"/>
              </a:ext>
            </a:extLst>
          </p:cNvPr>
          <p:cNvSpPr/>
          <p:nvPr/>
        </p:nvSpPr>
        <p:spPr>
          <a:xfrm>
            <a:off x="0" y="6311899"/>
            <a:ext cx="9144000" cy="546101"/>
          </a:xfrm>
          <a:prstGeom prst="rect">
            <a:avLst/>
          </a:prstGeom>
          <a:solidFill>
            <a:srgbClr val="760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3DDA9E-C1F0-D04D-9C51-C89C66CD34E2}"/>
              </a:ext>
            </a:extLst>
          </p:cNvPr>
          <p:cNvSpPr txBox="1"/>
          <p:nvPr/>
        </p:nvSpPr>
        <p:spPr>
          <a:xfrm>
            <a:off x="7199784" y="6400283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ddwa.org.au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43EB327-A61F-8246-B597-B721504BF43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rgbClr val="760064"/>
          </a:solidFill>
          <a:ln>
            <a:solidFill>
              <a:srgbClr val="760064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>
                <a:solidFill>
                  <a:schemeClr val="bg1"/>
                </a:solidFill>
                <a:latin typeface="+mn-lt"/>
              </a:rPr>
              <a:t>A classmate called you names and puts you down because of how you look</a:t>
            </a:r>
            <a:endParaRPr lang="en-AU" sz="3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Picture 2" descr="What Is Othering?">
            <a:extLst>
              <a:ext uri="{FF2B5EF4-FFF2-40B4-BE49-F238E27FC236}">
                <a16:creationId xmlns:a16="http://schemas.microsoft.com/office/drawing/2014/main" id="{2491E569-BC84-3846-B0DD-DB3996B314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8"/>
          <a:stretch/>
        </p:blipFill>
        <p:spPr bwMode="auto">
          <a:xfrm>
            <a:off x="827584" y="3995180"/>
            <a:ext cx="2468734" cy="167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person, person, suit, dark&#10;&#10;Description automatically generated">
            <a:extLst>
              <a:ext uri="{FF2B5EF4-FFF2-40B4-BE49-F238E27FC236}">
                <a16:creationId xmlns:a16="http://schemas.microsoft.com/office/drawing/2014/main" id="{ED7F5A19-0122-004E-BA37-AEB5C51D77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329" y="1626509"/>
            <a:ext cx="2006511" cy="200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5569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5DCEB-9EDD-308A-BFFD-0ADB568A6A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1920" y="2067198"/>
            <a:ext cx="4858717" cy="307075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2800" dirty="0"/>
              <a:t>How would you feel?</a:t>
            </a:r>
          </a:p>
          <a:p>
            <a:endParaRPr lang="en-GB" sz="2800" dirty="0"/>
          </a:p>
          <a:p>
            <a:r>
              <a:rPr lang="en-GB" sz="2800" dirty="0"/>
              <a:t>Which of your rights was breached?</a:t>
            </a:r>
          </a:p>
          <a:p>
            <a:endParaRPr lang="en-GB" sz="2800" dirty="0"/>
          </a:p>
          <a:p>
            <a:r>
              <a:rPr lang="en-GB" sz="2800" dirty="0"/>
              <a:t>What could you do?</a:t>
            </a:r>
          </a:p>
          <a:p>
            <a:pPr marL="0" indent="0">
              <a:spcAft>
                <a:spcPts val="600"/>
              </a:spcAft>
              <a:buNone/>
            </a:pPr>
            <a:endParaRPr lang="en-US" sz="2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1F49D5-A3AD-3546-A29F-878FEE98D01F}"/>
              </a:ext>
            </a:extLst>
          </p:cNvPr>
          <p:cNvSpPr/>
          <p:nvPr/>
        </p:nvSpPr>
        <p:spPr>
          <a:xfrm>
            <a:off x="0" y="6311899"/>
            <a:ext cx="9144000" cy="546101"/>
          </a:xfrm>
          <a:prstGeom prst="rect">
            <a:avLst/>
          </a:prstGeom>
          <a:solidFill>
            <a:srgbClr val="760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3DDA9E-C1F0-D04D-9C51-C89C66CD34E2}"/>
              </a:ext>
            </a:extLst>
          </p:cNvPr>
          <p:cNvSpPr txBox="1"/>
          <p:nvPr/>
        </p:nvSpPr>
        <p:spPr>
          <a:xfrm>
            <a:off x="7199784" y="6400283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ddwa.org.au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43EB327-A61F-8246-B597-B721504BF43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rgbClr val="760064"/>
          </a:solidFill>
          <a:ln>
            <a:solidFill>
              <a:srgbClr val="76006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bg1"/>
                </a:solidFill>
                <a:latin typeface="+mn-lt"/>
              </a:rPr>
              <a:t>Someone locked you in a cupboard</a:t>
            </a:r>
            <a:endParaRPr lang="en-AU" sz="4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Picture 2" descr="Mum locked children in room with bucket and loo roll so she could have  hotel romp - Mirror Online">
            <a:extLst>
              <a:ext uri="{FF2B5EF4-FFF2-40B4-BE49-F238E27FC236}">
                <a16:creationId xmlns:a16="http://schemas.microsoft.com/office/drawing/2014/main" id="{5068560D-BB1C-0045-AFD6-E749FB99E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20081"/>
            <a:ext cx="2288495" cy="301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15130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5DCEB-9EDD-308A-BFFD-0ADB568A6A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1920" y="2067198"/>
            <a:ext cx="4858717" cy="307075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2800" dirty="0"/>
              <a:t>How would you feel?</a:t>
            </a:r>
          </a:p>
          <a:p>
            <a:endParaRPr lang="en-GB" sz="2800" dirty="0"/>
          </a:p>
          <a:p>
            <a:r>
              <a:rPr lang="en-GB" sz="2800" dirty="0"/>
              <a:t>Which of your rights was breached?</a:t>
            </a:r>
          </a:p>
          <a:p>
            <a:endParaRPr lang="en-GB" sz="2800" dirty="0"/>
          </a:p>
          <a:p>
            <a:r>
              <a:rPr lang="en-GB" sz="2800" dirty="0"/>
              <a:t>What could you do?</a:t>
            </a:r>
          </a:p>
          <a:p>
            <a:pPr marL="0" indent="0">
              <a:spcAft>
                <a:spcPts val="600"/>
              </a:spcAft>
              <a:buNone/>
            </a:pPr>
            <a:endParaRPr lang="en-US" sz="2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1F49D5-A3AD-3546-A29F-878FEE98D01F}"/>
              </a:ext>
            </a:extLst>
          </p:cNvPr>
          <p:cNvSpPr/>
          <p:nvPr/>
        </p:nvSpPr>
        <p:spPr>
          <a:xfrm>
            <a:off x="0" y="6311899"/>
            <a:ext cx="9144000" cy="546101"/>
          </a:xfrm>
          <a:prstGeom prst="rect">
            <a:avLst/>
          </a:prstGeom>
          <a:solidFill>
            <a:srgbClr val="760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3DDA9E-C1F0-D04D-9C51-C89C66CD34E2}"/>
              </a:ext>
            </a:extLst>
          </p:cNvPr>
          <p:cNvSpPr txBox="1"/>
          <p:nvPr/>
        </p:nvSpPr>
        <p:spPr>
          <a:xfrm>
            <a:off x="7199784" y="6400283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ddwa.org.au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43EB327-A61F-8246-B597-B721504BF43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rgbClr val="760064"/>
          </a:solidFill>
          <a:ln>
            <a:solidFill>
              <a:srgbClr val="76006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chemeClr val="bg1"/>
                </a:solidFill>
                <a:latin typeface="+mn-lt"/>
              </a:rPr>
              <a:t>A support person put your shoes on for  you when you can do it yourself</a:t>
            </a:r>
            <a:endParaRPr lang="en-AU" sz="4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" name="Picture 2" descr="124 Woman Tying Male Shoelaces Photos - Free &amp; Royalty-Free Stock Photos  from Dreamstime">
            <a:extLst>
              <a:ext uri="{FF2B5EF4-FFF2-40B4-BE49-F238E27FC236}">
                <a16:creationId xmlns:a16="http://schemas.microsoft.com/office/drawing/2014/main" id="{E461679E-71B5-304D-89C0-81CB03269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79446"/>
            <a:ext cx="2581470" cy="172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erson lying on the ground&#10;&#10;Description automatically generated with low confidence">
            <a:extLst>
              <a:ext uri="{FF2B5EF4-FFF2-40B4-BE49-F238E27FC236}">
                <a16:creationId xmlns:a16="http://schemas.microsoft.com/office/drawing/2014/main" id="{D6E2D473-75E2-054B-AF34-94EE8338F1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140968"/>
            <a:ext cx="2996454" cy="299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8789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8977FCA-EADB-D04E-8F18-E738E6BF96BE}"/>
              </a:ext>
            </a:extLst>
          </p:cNvPr>
          <p:cNvSpPr/>
          <p:nvPr/>
        </p:nvSpPr>
        <p:spPr>
          <a:xfrm>
            <a:off x="0" y="6311899"/>
            <a:ext cx="9144000" cy="546101"/>
          </a:xfrm>
          <a:prstGeom prst="rect">
            <a:avLst/>
          </a:prstGeom>
          <a:solidFill>
            <a:srgbClr val="760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10E0A2-C074-7F4C-BFED-858CC16B5D7B}"/>
              </a:ext>
            </a:extLst>
          </p:cNvPr>
          <p:cNvSpPr txBox="1"/>
          <p:nvPr/>
        </p:nvSpPr>
        <p:spPr>
          <a:xfrm>
            <a:off x="7199784" y="6400283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ddwa.org.au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Online Media 3" title="The Power of Self-Advocacy">
            <a:hlinkClick r:id="" action="ppaction://media"/>
            <a:extLst>
              <a:ext uri="{FF2B5EF4-FFF2-40B4-BE49-F238E27FC236}">
                <a16:creationId xmlns:a16="http://schemas.microsoft.com/office/drawing/2014/main" id="{04780177-E87B-7646-9B07-CF5B3CCA6FDC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26856" y="1040423"/>
            <a:ext cx="7290287" cy="4777154"/>
          </a:xfrm>
        </p:spPr>
      </p:pic>
    </p:spTree>
    <p:extLst>
      <p:ext uri="{BB962C8B-B14F-4D97-AF65-F5344CB8AC3E}">
        <p14:creationId xmlns:p14="http://schemas.microsoft.com/office/powerpoint/2010/main" val="557609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44E189A-49A0-0947-8F7A-5176BC1CF0CF}"/>
              </a:ext>
            </a:extLst>
          </p:cNvPr>
          <p:cNvSpPr/>
          <p:nvPr/>
        </p:nvSpPr>
        <p:spPr>
          <a:xfrm>
            <a:off x="0" y="6311899"/>
            <a:ext cx="9144000" cy="546101"/>
          </a:xfrm>
          <a:prstGeom prst="rect">
            <a:avLst/>
          </a:prstGeom>
          <a:solidFill>
            <a:srgbClr val="760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D36732-B85F-FD48-A92A-0F9AAF642134}"/>
              </a:ext>
            </a:extLst>
          </p:cNvPr>
          <p:cNvSpPr txBox="1"/>
          <p:nvPr/>
        </p:nvSpPr>
        <p:spPr>
          <a:xfrm>
            <a:off x="7199784" y="6400283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ddwa.org.au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4A1652-A79D-CA4D-BB1A-D5D024049CEE}"/>
              </a:ext>
            </a:extLst>
          </p:cNvPr>
          <p:cNvSpPr txBox="1"/>
          <p:nvPr/>
        </p:nvSpPr>
        <p:spPr>
          <a:xfrm>
            <a:off x="3923928" y="1503863"/>
            <a:ext cx="468052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Rights are things you can: </a:t>
            </a:r>
          </a:p>
          <a:p>
            <a:endParaRPr lang="en-US" sz="2800" dirty="0"/>
          </a:p>
          <a:p>
            <a:r>
              <a:rPr lang="en-US" sz="2800" b="1" dirty="0"/>
              <a:t>Be</a:t>
            </a:r>
            <a:r>
              <a:rPr lang="en-US" sz="2800" dirty="0"/>
              <a:t>- like you want to be a hairdresser </a:t>
            </a:r>
          </a:p>
          <a:p>
            <a:endParaRPr lang="en-US" sz="2800" dirty="0"/>
          </a:p>
          <a:p>
            <a:r>
              <a:rPr lang="en-US" sz="2800" b="1" dirty="0"/>
              <a:t>Do</a:t>
            </a:r>
            <a:r>
              <a:rPr lang="en-US" sz="2800" dirty="0"/>
              <a:t>- like you want to go on a holiday </a:t>
            </a:r>
          </a:p>
          <a:p>
            <a:endParaRPr lang="en-US" sz="2800" dirty="0"/>
          </a:p>
          <a:p>
            <a:r>
              <a:rPr lang="en-US" sz="2800" b="1" dirty="0"/>
              <a:t>Have</a:t>
            </a:r>
            <a:r>
              <a:rPr lang="en-US" sz="2800" dirty="0"/>
              <a:t>- like you want to have your own place to live in 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BB537B4-DDD2-0B4E-B866-416CBAD77B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" r="473"/>
          <a:stretch/>
        </p:blipFill>
        <p:spPr>
          <a:xfrm>
            <a:off x="539552" y="1364198"/>
            <a:ext cx="2602800" cy="21013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DECA83-BBE2-CD47-AA29-E83A2AAEC9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614683"/>
            <a:ext cx="2375991" cy="2375991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0A25C249-F2F7-5C4A-B7B2-3A3E13983A3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rgbClr val="760064"/>
          </a:solidFill>
          <a:ln>
            <a:solidFill>
              <a:srgbClr val="76006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4000" dirty="0">
                <a:solidFill>
                  <a:schemeClr val="bg1"/>
                </a:solidFill>
              </a:rPr>
              <a:t>Rights</a:t>
            </a:r>
            <a:endParaRPr lang="en-AU" sz="4000" dirty="0">
              <a:solidFill>
                <a:schemeClr val="bg1"/>
              </a:solidFill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127490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person, holding, loudspeaker, indoor&#10;&#10;Description automatically generated">
            <a:extLst>
              <a:ext uri="{FF2B5EF4-FFF2-40B4-BE49-F238E27FC236}">
                <a16:creationId xmlns:a16="http://schemas.microsoft.com/office/drawing/2014/main" id="{27360A74-8D94-4AE0-B3E7-F9662BF193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420888"/>
            <a:ext cx="2781894" cy="279880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CC9E360-7016-5347-B45E-28651744F4EF}"/>
              </a:ext>
            </a:extLst>
          </p:cNvPr>
          <p:cNvSpPr/>
          <p:nvPr/>
        </p:nvSpPr>
        <p:spPr>
          <a:xfrm>
            <a:off x="0" y="6311899"/>
            <a:ext cx="9144000" cy="546101"/>
          </a:xfrm>
          <a:prstGeom prst="rect">
            <a:avLst/>
          </a:prstGeom>
          <a:solidFill>
            <a:srgbClr val="760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F381BE-E3E3-794A-90A8-8A5C05C5531B}"/>
              </a:ext>
            </a:extLst>
          </p:cNvPr>
          <p:cNvSpPr txBox="1"/>
          <p:nvPr/>
        </p:nvSpPr>
        <p:spPr>
          <a:xfrm>
            <a:off x="7199784" y="6400283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ddwa.org.au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93F9D5-427B-ED43-A9C4-E15B7E803DBF}"/>
              </a:ext>
            </a:extLst>
          </p:cNvPr>
          <p:cNvSpPr txBox="1"/>
          <p:nvPr/>
        </p:nvSpPr>
        <p:spPr>
          <a:xfrm>
            <a:off x="3707904" y="2636912"/>
            <a:ext cx="503832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AU" sz="4000" dirty="0"/>
              <a:t>No one can take away your rights</a:t>
            </a:r>
            <a:r>
              <a:rPr lang="en-GB" sz="4000" dirty="0"/>
              <a:t>​!</a:t>
            </a:r>
            <a:endParaRPr lang="en-GB" sz="4000" dirty="0">
              <a:cs typeface="Calibri"/>
            </a:endParaRPr>
          </a:p>
          <a:p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7FF642E-940D-E24F-A935-EEA5E269583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rgbClr val="760064"/>
          </a:solidFill>
          <a:ln>
            <a:solidFill>
              <a:srgbClr val="76006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4000" dirty="0">
                <a:solidFill>
                  <a:schemeClr val="bg1"/>
                </a:solidFill>
              </a:rPr>
              <a:t>Knowing your Rights can help you            Self-Advocate</a:t>
            </a:r>
          </a:p>
        </p:txBody>
      </p:sp>
    </p:spTree>
    <p:extLst>
      <p:ext uri="{BB962C8B-B14F-4D97-AF65-F5344CB8AC3E}">
        <p14:creationId xmlns:p14="http://schemas.microsoft.com/office/powerpoint/2010/main" val="12068050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7">
            <a:extLst>
              <a:ext uri="{FF2B5EF4-FFF2-40B4-BE49-F238E27FC236}">
                <a16:creationId xmlns:a16="http://schemas.microsoft.com/office/drawing/2014/main" id="{EF26EA64-B49E-7D4C-A15D-828F7D03AF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3301" y="4760324"/>
            <a:ext cx="1351355" cy="1351355"/>
          </a:xfrm>
          <a:prstGeom prst="rect">
            <a:avLst/>
          </a:prstGeom>
        </p:spPr>
      </p:pic>
      <p:pic>
        <p:nvPicPr>
          <p:cNvPr id="13" name="Picture 4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CE18CF5F-56DF-EE40-9529-3FE62874ED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0740" y="3100409"/>
            <a:ext cx="1493623" cy="1493623"/>
          </a:xfrm>
          <a:prstGeom prst="rect">
            <a:avLst/>
          </a:prstGeom>
        </p:spPr>
      </p:pic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3851920" y="1616745"/>
            <a:ext cx="5129411" cy="47835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endParaRPr lang="en-AU" sz="2800" dirty="0">
              <a:solidFill>
                <a:srgbClr val="91A62B"/>
              </a:solidFill>
            </a:endParaRPr>
          </a:p>
          <a:p>
            <a:pPr algn="l"/>
            <a:r>
              <a:rPr lang="en-AU" sz="2800" dirty="0">
                <a:cs typeface="Arial" panose="020B0604020202020204" pitchFamily="34" charset="0"/>
              </a:rPr>
              <a:t>Food and Water</a:t>
            </a:r>
          </a:p>
          <a:p>
            <a:pPr algn="l"/>
            <a:endParaRPr lang="en-AU" sz="2800" dirty="0"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</a:pPr>
            <a:endParaRPr lang="en-AU" sz="800" dirty="0"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</a:pPr>
            <a:endParaRPr lang="en-AU" sz="800" dirty="0"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en-AU" sz="2800" dirty="0">
                <a:cs typeface="Arial" panose="020B0604020202020204" pitchFamily="34" charset="0"/>
              </a:rPr>
              <a:t>A safe place to live</a:t>
            </a:r>
          </a:p>
          <a:p>
            <a:pPr algn="l">
              <a:lnSpc>
                <a:spcPct val="100000"/>
              </a:lnSpc>
            </a:pPr>
            <a:endParaRPr lang="en-AU" sz="900" dirty="0"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</a:pPr>
            <a:endParaRPr lang="en-AU" sz="900" dirty="0"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</a:pPr>
            <a:endParaRPr lang="en-AU" sz="900" dirty="0"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en-AU" sz="2800" dirty="0">
                <a:cs typeface="Arial" panose="020B0604020202020204" pitchFamily="34" charset="0"/>
              </a:rPr>
              <a:t>The right to communicate your needs and choices</a:t>
            </a:r>
          </a:p>
          <a:p>
            <a:pPr algn="l">
              <a:lnSpc>
                <a:spcPct val="100000"/>
              </a:lnSpc>
            </a:pPr>
            <a:endParaRPr lang="en-AU" sz="2800" dirty="0">
              <a:solidFill>
                <a:srgbClr val="91A62B"/>
              </a:solidFill>
              <a:cs typeface="Arial" panose="020B0604020202020204" pitchFamily="34" charset="0"/>
            </a:endParaRPr>
          </a:p>
          <a:p>
            <a:pPr marL="457200" indent="-457200" algn="l">
              <a:buChar char="•"/>
            </a:pPr>
            <a:endParaRPr lang="en-AU" sz="3200" dirty="0">
              <a:solidFill>
                <a:srgbClr val="91A62B"/>
              </a:solidFill>
              <a:cs typeface="Calibri" panose="020F050202020403020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EB4DEE-38B4-B645-B53B-EECA56C00633}"/>
              </a:ext>
            </a:extLst>
          </p:cNvPr>
          <p:cNvSpPr/>
          <p:nvPr/>
        </p:nvSpPr>
        <p:spPr>
          <a:xfrm>
            <a:off x="0" y="6311899"/>
            <a:ext cx="9144000" cy="546101"/>
          </a:xfrm>
          <a:prstGeom prst="rect">
            <a:avLst/>
          </a:prstGeom>
          <a:solidFill>
            <a:srgbClr val="760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B3EEAB-BBF0-EF4C-A08A-72AF6BFC2BF6}"/>
              </a:ext>
            </a:extLst>
          </p:cNvPr>
          <p:cNvSpPr txBox="1"/>
          <p:nvPr/>
        </p:nvSpPr>
        <p:spPr>
          <a:xfrm>
            <a:off x="7199784" y="6400283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ddwa.org.au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 descr="A picture containing fruit, different, vegetable&#10;&#10;Description automatically generated">
            <a:extLst>
              <a:ext uri="{FF2B5EF4-FFF2-40B4-BE49-F238E27FC236}">
                <a16:creationId xmlns:a16="http://schemas.microsoft.com/office/drawing/2014/main" id="{A5EEF861-BB57-D246-B87E-656D2650B42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56" r="456"/>
          <a:stretch/>
        </p:blipFill>
        <p:spPr>
          <a:xfrm>
            <a:off x="1187624" y="1614195"/>
            <a:ext cx="1819857" cy="1469278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FA62EB09-25F2-DE47-ABEB-57395F50A9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947" y="4777288"/>
            <a:ext cx="1351354" cy="1351354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13609003-2551-C04B-BB3B-7F2A0D1B023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rgbClr val="760064"/>
          </a:solidFill>
          <a:ln>
            <a:solidFill>
              <a:srgbClr val="76006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AU" sz="4000" b="1" dirty="0">
                <a:solidFill>
                  <a:schemeClr val="bg1"/>
                </a:solidFill>
              </a:rPr>
              <a:t>Basic Rights</a:t>
            </a:r>
            <a:r>
              <a:rPr lang="en-AU" sz="4000" dirty="0">
                <a:solidFill>
                  <a:schemeClr val="bg1"/>
                </a:solidFill>
              </a:rPr>
              <a:t> - </a:t>
            </a:r>
            <a:r>
              <a:rPr lang="en-AU" sz="3600" dirty="0">
                <a:solidFill>
                  <a:schemeClr val="bg1"/>
                </a:solidFill>
                <a:ea typeface="+mj-lt"/>
                <a:cs typeface="+mj-lt"/>
              </a:rPr>
              <a:t>You have the right to</a:t>
            </a:r>
            <a:endParaRPr lang="en-AU" sz="3600" b="1" dirty="0">
              <a:solidFill>
                <a:schemeClr val="bg1"/>
              </a:solidFill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6872534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043608" y="404665"/>
            <a:ext cx="7772400" cy="936103"/>
          </a:xfrm>
        </p:spPr>
        <p:txBody>
          <a:bodyPr>
            <a:normAutofit fontScale="90000"/>
          </a:bodyPr>
          <a:lstStyle/>
          <a:p>
            <a:r>
              <a:rPr lang="en-AU" sz="3600" dirty="0">
                <a:solidFill>
                  <a:srgbClr val="760064"/>
                </a:solidFill>
              </a:rPr>
              <a:t/>
            </a:r>
            <a:br>
              <a:rPr lang="en-AU" sz="3600" dirty="0">
                <a:solidFill>
                  <a:srgbClr val="760064"/>
                </a:solidFill>
              </a:rPr>
            </a:br>
            <a:endParaRPr lang="en-AU" sz="3600" dirty="0">
              <a:solidFill>
                <a:srgbClr val="760064"/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3821615" y="1190059"/>
            <a:ext cx="4355976" cy="3551831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en-AU" sz="2800" dirty="0">
              <a:solidFill>
                <a:srgbClr val="FF0000"/>
              </a:solidFill>
            </a:endParaRPr>
          </a:p>
          <a:p>
            <a:pPr algn="l"/>
            <a:r>
              <a:rPr lang="en-AU" sz="3200" b="1" dirty="0"/>
              <a:t>You have the right to;</a:t>
            </a:r>
            <a:endParaRPr lang="en-AU" sz="2000" b="1" dirty="0"/>
          </a:p>
          <a:p>
            <a:pPr algn="l">
              <a:spcBef>
                <a:spcPts val="1200"/>
              </a:spcBef>
            </a:pPr>
            <a:r>
              <a:rPr lang="en-AU" sz="2800" dirty="0">
                <a:solidFill>
                  <a:srgbClr val="FF0000"/>
                </a:solidFill>
              </a:rPr>
              <a:t>Individual Freedom</a:t>
            </a:r>
          </a:p>
          <a:p>
            <a:pPr algn="l">
              <a:spcBef>
                <a:spcPts val="1200"/>
              </a:spcBef>
            </a:pPr>
            <a:endParaRPr lang="en-AU" sz="2000" dirty="0"/>
          </a:p>
          <a:p>
            <a:pPr algn="l"/>
            <a:endParaRPr lang="en-AU" sz="2800" dirty="0"/>
          </a:p>
          <a:p>
            <a:pPr algn="l"/>
            <a:r>
              <a:rPr lang="en-AU" sz="2800" dirty="0"/>
              <a:t>To be treated as a person who is able to make choices and decisions and be in control of your own life.</a:t>
            </a:r>
          </a:p>
          <a:p>
            <a:endParaRPr lang="en-AU" sz="2800" dirty="0">
              <a:cs typeface="Calibri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AU" sz="2800" dirty="0">
              <a:solidFill>
                <a:srgbClr val="91A62B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3977F0-3A71-154E-880D-95654C589ED9}"/>
              </a:ext>
            </a:extLst>
          </p:cNvPr>
          <p:cNvSpPr/>
          <p:nvPr/>
        </p:nvSpPr>
        <p:spPr>
          <a:xfrm>
            <a:off x="0" y="6311899"/>
            <a:ext cx="9144000" cy="546101"/>
          </a:xfrm>
          <a:prstGeom prst="rect">
            <a:avLst/>
          </a:prstGeom>
          <a:solidFill>
            <a:srgbClr val="760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861086-0A24-B642-95C7-A7112C791190}"/>
              </a:ext>
            </a:extLst>
          </p:cNvPr>
          <p:cNvSpPr txBox="1"/>
          <p:nvPr/>
        </p:nvSpPr>
        <p:spPr>
          <a:xfrm>
            <a:off x="7199784" y="6400283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ddwa.org.au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4" descr="A picture containing silhouette, sunset&#10;&#10;Description automatically generated">
            <a:extLst>
              <a:ext uri="{FF2B5EF4-FFF2-40B4-BE49-F238E27FC236}">
                <a16:creationId xmlns:a16="http://schemas.microsoft.com/office/drawing/2014/main" id="{2CF8EDCE-1E8C-2A43-BEE2-EB7EB77449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110" y="1685465"/>
            <a:ext cx="2463088" cy="1618128"/>
          </a:xfrm>
          <a:prstGeom prst="rect">
            <a:avLst/>
          </a:prstGeom>
        </p:spPr>
      </p:pic>
      <p:pic>
        <p:nvPicPr>
          <p:cNvPr id="10" name="Picture 9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3B698574-DB9B-CC49-A84E-11F4AE6EA3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689" y="3760313"/>
            <a:ext cx="1963153" cy="196315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8C47C5F-5681-104C-93BB-A5090E81DEF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rgbClr val="760064"/>
          </a:solidFill>
          <a:ln>
            <a:solidFill>
              <a:srgbClr val="76006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4000" dirty="0">
                <a:solidFill>
                  <a:schemeClr val="bg1"/>
                </a:solidFill>
              </a:rPr>
              <a:t>What are Your Rights?</a:t>
            </a:r>
          </a:p>
        </p:txBody>
      </p:sp>
    </p:spTree>
    <p:extLst>
      <p:ext uri="{BB962C8B-B14F-4D97-AF65-F5344CB8AC3E}">
        <p14:creationId xmlns:p14="http://schemas.microsoft.com/office/powerpoint/2010/main" val="32711520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043608" y="404665"/>
            <a:ext cx="7772400" cy="936103"/>
          </a:xfrm>
        </p:spPr>
        <p:txBody>
          <a:bodyPr>
            <a:normAutofit fontScale="90000"/>
          </a:bodyPr>
          <a:lstStyle/>
          <a:p>
            <a:r>
              <a:rPr lang="en-AU" sz="3600" dirty="0">
                <a:solidFill>
                  <a:srgbClr val="760064"/>
                </a:solidFill>
              </a:rPr>
              <a:t/>
            </a:r>
            <a:br>
              <a:rPr lang="en-AU" sz="3600" dirty="0">
                <a:solidFill>
                  <a:srgbClr val="760064"/>
                </a:solidFill>
              </a:rPr>
            </a:br>
            <a:endParaRPr lang="en-AU" sz="3600" dirty="0">
              <a:solidFill>
                <a:srgbClr val="760064"/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3854223" y="1153984"/>
            <a:ext cx="4355976" cy="3551831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en-AU" sz="2800" dirty="0">
              <a:solidFill>
                <a:srgbClr val="FF0000"/>
              </a:solidFill>
            </a:endParaRPr>
          </a:p>
          <a:p>
            <a:pPr algn="l"/>
            <a:r>
              <a:rPr lang="en-AU" sz="3200" b="1" dirty="0"/>
              <a:t>You have the right to;</a:t>
            </a:r>
            <a:endParaRPr lang="en-AU" sz="2000" b="1" dirty="0"/>
          </a:p>
          <a:p>
            <a:pPr algn="l">
              <a:spcBef>
                <a:spcPts val="1200"/>
              </a:spcBef>
            </a:pPr>
            <a:r>
              <a:rPr lang="en-AU" sz="2800" dirty="0">
                <a:solidFill>
                  <a:srgbClr val="FF0000"/>
                </a:solidFill>
              </a:rPr>
              <a:t>Respect for difference</a:t>
            </a:r>
          </a:p>
          <a:p>
            <a:pPr algn="l">
              <a:spcBef>
                <a:spcPts val="1200"/>
              </a:spcBef>
            </a:pPr>
            <a:endParaRPr lang="en-AU" sz="1050" dirty="0"/>
          </a:p>
          <a:p>
            <a:pPr algn="l"/>
            <a:r>
              <a:rPr lang="en-AU" sz="2800" dirty="0">
                <a:ea typeface="+mn-lt"/>
                <a:cs typeface="+mn-lt"/>
              </a:rPr>
              <a:t>To be accepted and valued for your  uniqueness and difference.</a:t>
            </a:r>
            <a:endParaRPr lang="en-GB" sz="2800" dirty="0">
              <a:cs typeface="Calibri"/>
            </a:endParaRPr>
          </a:p>
          <a:p>
            <a:pPr algn="l"/>
            <a:r>
              <a:rPr lang="en-GB" sz="2800" dirty="0">
                <a:cs typeface="Calibri"/>
              </a:rPr>
              <a:t>This means no matter your gender identity, sexuality, background, religion, beliefs, language or culture.</a:t>
            </a:r>
          </a:p>
          <a:p>
            <a:pPr algn="l"/>
            <a:endParaRPr lang="en-AU" sz="2800" dirty="0">
              <a:cs typeface="Calibri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AU" sz="2800" dirty="0">
              <a:solidFill>
                <a:srgbClr val="91A62B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3977F0-3A71-154E-880D-95654C589ED9}"/>
              </a:ext>
            </a:extLst>
          </p:cNvPr>
          <p:cNvSpPr/>
          <p:nvPr/>
        </p:nvSpPr>
        <p:spPr>
          <a:xfrm>
            <a:off x="0" y="6311899"/>
            <a:ext cx="9144000" cy="546101"/>
          </a:xfrm>
          <a:prstGeom prst="rect">
            <a:avLst/>
          </a:prstGeom>
          <a:solidFill>
            <a:srgbClr val="760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861086-0A24-B642-95C7-A7112C791190}"/>
              </a:ext>
            </a:extLst>
          </p:cNvPr>
          <p:cNvSpPr txBox="1"/>
          <p:nvPr/>
        </p:nvSpPr>
        <p:spPr>
          <a:xfrm>
            <a:off x="7199784" y="6400283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ddwa.org.au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63AC50F0-5B10-5449-BA73-B9EC57919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801" y="1815898"/>
            <a:ext cx="2207122" cy="1440788"/>
          </a:xfrm>
          <a:prstGeom prst="rect">
            <a:avLst/>
          </a:prstGeom>
        </p:spPr>
      </p:pic>
      <p:pic>
        <p:nvPicPr>
          <p:cNvPr id="6" name="Picture 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85C339EC-058D-214E-BEC5-40AEED9B5C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609046"/>
            <a:ext cx="2742890" cy="219353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DE43C74-9C07-5E4D-AF82-288A40B9BEC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rgbClr val="760064"/>
          </a:solidFill>
          <a:ln>
            <a:solidFill>
              <a:srgbClr val="76006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4000" dirty="0">
                <a:solidFill>
                  <a:schemeClr val="bg1"/>
                </a:solidFill>
              </a:rPr>
              <a:t>What are Your Rights?</a:t>
            </a:r>
          </a:p>
        </p:txBody>
      </p:sp>
    </p:spTree>
    <p:extLst>
      <p:ext uri="{BB962C8B-B14F-4D97-AF65-F5344CB8AC3E}">
        <p14:creationId xmlns:p14="http://schemas.microsoft.com/office/powerpoint/2010/main" val="3504850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043608" y="404665"/>
            <a:ext cx="7772400" cy="936103"/>
          </a:xfrm>
        </p:spPr>
        <p:txBody>
          <a:bodyPr>
            <a:normAutofit fontScale="90000"/>
          </a:bodyPr>
          <a:lstStyle/>
          <a:p>
            <a:r>
              <a:rPr lang="en-AU" sz="3600" dirty="0">
                <a:solidFill>
                  <a:srgbClr val="760064"/>
                </a:solidFill>
              </a:rPr>
              <a:t/>
            </a:r>
            <a:br>
              <a:rPr lang="en-AU" sz="3600" dirty="0">
                <a:solidFill>
                  <a:srgbClr val="760064"/>
                </a:solidFill>
              </a:rPr>
            </a:br>
            <a:endParaRPr lang="en-AU" sz="3600" dirty="0">
              <a:solidFill>
                <a:srgbClr val="760064"/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3815916" y="1214842"/>
            <a:ext cx="4355976" cy="3551831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en-AU" sz="2800" dirty="0">
              <a:solidFill>
                <a:srgbClr val="FF0000"/>
              </a:solidFill>
            </a:endParaRPr>
          </a:p>
          <a:p>
            <a:pPr algn="l"/>
            <a:r>
              <a:rPr lang="en-AU" sz="3200" b="1" dirty="0"/>
              <a:t>You have the right to;</a:t>
            </a:r>
            <a:endParaRPr lang="en-AU" sz="2000" b="1" dirty="0"/>
          </a:p>
          <a:p>
            <a:pPr algn="l">
              <a:spcBef>
                <a:spcPts val="1200"/>
              </a:spcBef>
            </a:pPr>
            <a:r>
              <a:rPr lang="en-AU" sz="2800" dirty="0">
                <a:solidFill>
                  <a:srgbClr val="FF0000"/>
                </a:solidFill>
              </a:rPr>
              <a:t>Respect and Dignity </a:t>
            </a:r>
          </a:p>
          <a:p>
            <a:pPr algn="l">
              <a:spcBef>
                <a:spcPts val="1200"/>
              </a:spcBef>
            </a:pPr>
            <a:endParaRPr lang="en-AU" dirty="0"/>
          </a:p>
          <a:p>
            <a:pPr algn="l"/>
            <a:r>
              <a:rPr lang="en-GB" sz="2800" dirty="0">
                <a:ea typeface="+mn-lt"/>
                <a:cs typeface="+mn-lt"/>
              </a:rPr>
              <a:t>To be valued for who you are.</a:t>
            </a:r>
          </a:p>
          <a:p>
            <a:pPr algn="l"/>
            <a:r>
              <a:rPr lang="en-AU" sz="2800" dirty="0">
                <a:ea typeface="+mn-lt"/>
                <a:cs typeface="+mn-lt"/>
              </a:rPr>
              <a:t>To be shown by others that your ideas, wants and needs are important.</a:t>
            </a:r>
            <a:endParaRPr lang="en-GB" sz="2800" dirty="0">
              <a:ea typeface="+mn-lt"/>
              <a:cs typeface="+mn-lt"/>
            </a:endParaRPr>
          </a:p>
          <a:p>
            <a:pPr algn="l"/>
            <a:endParaRPr lang="en-AU" sz="2800" dirty="0">
              <a:cs typeface="Calibri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AU" sz="2800" dirty="0">
              <a:solidFill>
                <a:srgbClr val="91A62B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3977F0-3A71-154E-880D-95654C589ED9}"/>
              </a:ext>
            </a:extLst>
          </p:cNvPr>
          <p:cNvSpPr/>
          <p:nvPr/>
        </p:nvSpPr>
        <p:spPr>
          <a:xfrm>
            <a:off x="0" y="6311899"/>
            <a:ext cx="9144000" cy="546101"/>
          </a:xfrm>
          <a:prstGeom prst="rect">
            <a:avLst/>
          </a:prstGeom>
          <a:solidFill>
            <a:srgbClr val="7600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861086-0A24-B642-95C7-A7112C791190}"/>
              </a:ext>
            </a:extLst>
          </p:cNvPr>
          <p:cNvSpPr txBox="1"/>
          <p:nvPr/>
        </p:nvSpPr>
        <p:spPr>
          <a:xfrm>
            <a:off x="7199784" y="6400283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ddwa.org.au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7238EC7A-8CC1-9442-86E9-77E6D1466B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43" r="12094"/>
          <a:stretch/>
        </p:blipFill>
        <p:spPr>
          <a:xfrm>
            <a:off x="462079" y="1698429"/>
            <a:ext cx="2741496" cy="1558257"/>
          </a:xfrm>
          <a:prstGeom prst="rect">
            <a:avLst/>
          </a:prstGeom>
        </p:spPr>
      </p:pic>
      <p:pic>
        <p:nvPicPr>
          <p:cNvPr id="10" name="Picture 9" descr="Two people posing for a picture&#10;&#10;Description automatically generated with low confidence">
            <a:extLst>
              <a:ext uri="{FF2B5EF4-FFF2-40B4-BE49-F238E27FC236}">
                <a16:creationId xmlns:a16="http://schemas.microsoft.com/office/drawing/2014/main" id="{32EECDC2-C8B2-FA4E-9FD7-9A392140E8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448217"/>
            <a:ext cx="2636912" cy="2636912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184BADB-5E84-0142-8975-C80B7B14148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rgbClr val="760064"/>
          </a:solidFill>
          <a:ln>
            <a:solidFill>
              <a:srgbClr val="76006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4000" dirty="0">
                <a:solidFill>
                  <a:schemeClr val="bg1"/>
                </a:solidFill>
              </a:rPr>
              <a:t>What are Your Rights?</a:t>
            </a:r>
          </a:p>
        </p:txBody>
      </p:sp>
    </p:spTree>
    <p:extLst>
      <p:ext uri="{BB962C8B-B14F-4D97-AF65-F5344CB8AC3E}">
        <p14:creationId xmlns:p14="http://schemas.microsoft.com/office/powerpoint/2010/main" val="1354760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46c44e20-669a-4bb4-8ea9-e21b5de1a061" xsi:nil="true"/>
    <lcf76f155ced4ddcb4097134ff3c332f xmlns="46c44e20-669a-4bb4-8ea9-e21b5de1a061">
      <Terms xmlns="http://schemas.microsoft.com/office/infopath/2007/PartnerControls"/>
    </lcf76f155ced4ddcb4097134ff3c332f>
    <TaxCatchAll xmlns="3aae9e14-003b-4029-ba5a-3bd351e70bb8" xsi:nil="true"/>
    <SharedWithUsers xmlns="3aae9e14-003b-4029-ba5a-3bd351e70bb8">
      <UserInfo>
        <DisplayName>Theresa McDonnell</DisplayName>
        <AccountId>439</AccountId>
        <AccountType/>
      </UserInfo>
      <UserInfo>
        <DisplayName>Beth Marchbank</DisplayName>
        <AccountId>24</AccountId>
        <AccountType/>
      </UserInfo>
      <UserInfo>
        <DisplayName>Cath Brindley</DisplayName>
        <AccountId>20</AccountId>
        <AccountType/>
      </UserInfo>
    </SharedWithUsers>
    <Date xmlns="46c44e20-669a-4bb4-8ea9-e21b5de1a061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1A6663550F41E429492F564E747168E" ma:contentTypeVersion="20" ma:contentTypeDescription="Create a new document." ma:contentTypeScope="" ma:versionID="4a8e87050faf89e85412257d3d3a85e6">
  <xsd:schema xmlns:xsd="http://www.w3.org/2001/XMLSchema" xmlns:xs="http://www.w3.org/2001/XMLSchema" xmlns:p="http://schemas.microsoft.com/office/2006/metadata/properties" xmlns:ns2="46c44e20-669a-4bb4-8ea9-e21b5de1a061" xmlns:ns3="3aae9e14-003b-4029-ba5a-3bd351e70bb8" targetNamespace="http://schemas.microsoft.com/office/2006/metadata/properties" ma:root="true" ma:fieldsID="35b7cb75c644d6ab3ccd854ff206a65e" ns2:_="" ns3:_="">
    <xsd:import namespace="46c44e20-669a-4bb4-8ea9-e21b5de1a061"/>
    <xsd:import namespace="3aae9e14-003b-4029-ba5a-3bd351e70bb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_Flow_SignoffStatu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Date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c44e20-669a-4bb4-8ea9-e21b5de1a0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Flow_SignoffStatus" ma:index="20" nillable="true" ma:displayName="Sign-off status" ma:internalName="Sign_x002d_off_x0020_status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df7d847e-0977-44a4-bed5-52935a52b00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Date" ma:index="25" nillable="true" ma:displayName="Date" ma:format="DateOnly" ma:internalName="Date">
      <xsd:simpleType>
        <xsd:restriction base="dms:DateTime"/>
      </xsd:simple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ae9e14-003b-4029-ba5a-3bd351e70bb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fda9495e-127d-46ce-be3d-b7a765eea302}" ma:internalName="TaxCatchAll" ma:showField="CatchAllData" ma:web="3aae9e14-003b-4029-ba5a-3bd351e70bb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F9AA5EF-07CE-41A6-9AB8-14E5E51FB05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A84E61E-F40B-428C-8C7E-90E487FDB205}">
  <ds:schemaRefs>
    <ds:schemaRef ds:uri="http://purl.org/dc/terms/"/>
    <ds:schemaRef ds:uri="http://schemas.microsoft.com/office/2006/metadata/properties"/>
    <ds:schemaRef ds:uri="http://purl.org/dc/dcmitype/"/>
    <ds:schemaRef ds:uri="3aae9e14-003b-4029-ba5a-3bd351e70bb8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46c44e20-669a-4bb4-8ea9-e21b5de1a061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A728E8D-E8BA-418A-BEF1-870A13A04441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3882</TotalTime>
  <Words>1127</Words>
  <Application>Microsoft Office PowerPoint</Application>
  <PresentationFormat>On-screen Show (4:3)</PresentationFormat>
  <Paragraphs>280</Paragraphs>
  <Slides>37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Arial</vt:lpstr>
      <vt:lpstr>Calibri</vt:lpstr>
      <vt:lpstr>Calibri Light</vt:lpstr>
      <vt:lpstr>Office Theme</vt:lpstr>
      <vt:lpstr>Office Theme</vt:lpstr>
      <vt:lpstr>Office Theme</vt:lpstr>
      <vt:lpstr>DDWA Self Advocacy Program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 </vt:lpstr>
      <vt:lpstr> </vt:lpstr>
      <vt:lpstr> </vt:lpstr>
      <vt:lpstr> </vt:lpstr>
      <vt:lpstr> </vt:lpstr>
      <vt:lpstr>PowerPoint Presentation</vt:lpstr>
      <vt:lpstr>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Cath Brindley</dc:creator>
  <cp:lastModifiedBy>Theresa McDonnell</cp:lastModifiedBy>
  <cp:revision>855</cp:revision>
  <dcterms:created xsi:type="dcterms:W3CDTF">2018-07-17T02:45:01Z</dcterms:created>
  <dcterms:modified xsi:type="dcterms:W3CDTF">2022-12-12T05:55:35Z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0x01010091A6663550F41E429492F564E747168E</vt:lpwstr>
  </property>
  <property fmtid="{D5CDD505-2E9C-101B-9397-08002B2CF9AE}" pid="3" name="MediaServiceImageTags">
    <vt:lpwstr/>
  </property>
</Properties>
</file>